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9"/>
  </p:notesMasterIdLst>
  <p:sldIdLst>
    <p:sldId id="257" r:id="rId2"/>
    <p:sldId id="258" r:id="rId3"/>
    <p:sldId id="302" r:id="rId4"/>
    <p:sldId id="303" r:id="rId5"/>
    <p:sldId id="298" r:id="rId6"/>
    <p:sldId id="259" r:id="rId7"/>
    <p:sldId id="304" r:id="rId8"/>
    <p:sldId id="307" r:id="rId9"/>
    <p:sldId id="309" r:id="rId10"/>
    <p:sldId id="310" r:id="rId11"/>
    <p:sldId id="313" r:id="rId12"/>
    <p:sldId id="305" r:id="rId13"/>
    <p:sldId id="306" r:id="rId14"/>
    <p:sldId id="312" r:id="rId15"/>
    <p:sldId id="311" r:id="rId16"/>
    <p:sldId id="320" r:id="rId17"/>
    <p:sldId id="324" r:id="rId18"/>
    <p:sldId id="323" r:id="rId19"/>
    <p:sldId id="322" r:id="rId20"/>
    <p:sldId id="321" r:id="rId21"/>
    <p:sldId id="327" r:id="rId22"/>
    <p:sldId id="332" r:id="rId23"/>
    <p:sldId id="328" r:id="rId24"/>
    <p:sldId id="301" r:id="rId25"/>
    <p:sldId id="333" r:id="rId26"/>
    <p:sldId id="338" r:id="rId27"/>
    <p:sldId id="337" r:id="rId28"/>
    <p:sldId id="339" r:id="rId29"/>
    <p:sldId id="340" r:id="rId30"/>
    <p:sldId id="341" r:id="rId31"/>
    <p:sldId id="342" r:id="rId32"/>
    <p:sldId id="343" r:id="rId33"/>
    <p:sldId id="347" r:id="rId34"/>
    <p:sldId id="344" r:id="rId35"/>
    <p:sldId id="345" r:id="rId36"/>
    <p:sldId id="351" r:id="rId37"/>
    <p:sldId id="377" r:id="rId38"/>
    <p:sldId id="383" r:id="rId39"/>
    <p:sldId id="382" r:id="rId40"/>
    <p:sldId id="378" r:id="rId41"/>
    <p:sldId id="384" r:id="rId42"/>
    <p:sldId id="379" r:id="rId43"/>
    <p:sldId id="385" r:id="rId44"/>
    <p:sldId id="376" r:id="rId45"/>
    <p:sldId id="352" r:id="rId46"/>
    <p:sldId id="353" r:id="rId47"/>
    <p:sldId id="386" r:id="rId48"/>
    <p:sldId id="387" r:id="rId49"/>
    <p:sldId id="373" r:id="rId50"/>
    <p:sldId id="355" r:id="rId51"/>
    <p:sldId id="356" r:id="rId52"/>
    <p:sldId id="357" r:id="rId53"/>
    <p:sldId id="358" r:id="rId54"/>
    <p:sldId id="319" r:id="rId55"/>
    <p:sldId id="359" r:id="rId56"/>
    <p:sldId id="360" r:id="rId57"/>
    <p:sldId id="308" r:id="rId58"/>
    <p:sldId id="361" r:id="rId59"/>
    <p:sldId id="362" r:id="rId60"/>
    <p:sldId id="363" r:id="rId61"/>
    <p:sldId id="364" r:id="rId62"/>
    <p:sldId id="365" r:id="rId63"/>
    <p:sldId id="366" r:id="rId64"/>
    <p:sldId id="325" r:id="rId65"/>
    <p:sldId id="367" r:id="rId66"/>
    <p:sldId id="334" r:id="rId67"/>
    <p:sldId id="368" r:id="rId68"/>
    <p:sldId id="326" r:id="rId69"/>
    <p:sldId id="370" r:id="rId70"/>
    <p:sldId id="371" r:id="rId71"/>
    <p:sldId id="330" r:id="rId72"/>
    <p:sldId id="331" r:id="rId73"/>
    <p:sldId id="388" r:id="rId74"/>
    <p:sldId id="375" r:id="rId75"/>
    <p:sldId id="349" r:id="rId76"/>
    <p:sldId id="348" r:id="rId77"/>
    <p:sldId id="372" r:id="rId78"/>
  </p:sldIdLst>
  <p:sldSz cx="12192000" cy="6858000"/>
  <p:notesSz cx="6858000" cy="9144000"/>
  <p:embeddedFontLst>
    <p:embeddedFont>
      <p:font typeface="08서울남산체 M" panose="02020603020101020101" pitchFamily="18" charset="-127"/>
      <p:regular r:id="rId80"/>
    </p:embeddedFont>
    <p:embeddedFont>
      <p:font typeface="Cambria Math" panose="02040503050406030204" pitchFamily="18" charset="0"/>
      <p:regular r:id="rId81"/>
    </p:embeddedFont>
    <p:embeddedFont>
      <p:font typeface="맑은 고딕" panose="020B0503020000020004" pitchFamily="50" charset="-127"/>
      <p:regular r:id="rId82"/>
      <p:bold r:id="rId83"/>
    </p:embeddedFont>
    <p:embeddedFont>
      <p:font typeface="배달의민족 도현" panose="020B0600000101010101" pitchFamily="50" charset="-127"/>
      <p:regular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cf487f9775dce8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9675"/>
    <a:srgbClr val="F29000"/>
    <a:srgbClr val="E2B7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1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5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05BCE-08EB-4EEC-AEC5-22E66626170C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F90C4-AC38-45E1-98CE-2758D589A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7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41B35-301A-44FB-B402-9D83A45E3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D77E4-B346-41F9-9FF2-A9B277913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17176-BE6F-4E30-8617-3E7DA0DB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C252-F4BC-4420-BED4-0AF0BE1249BC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B0E8D-1D00-47E8-8ECD-5A85E02D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5741F-4774-4784-A450-7C9C8C0D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9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C8C90-E4DF-43F7-AB80-5F5D112F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79533F-B6A9-42FC-9170-E16C59583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BFF2E-69BE-4BEA-9B18-F484C0C0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466-FAEB-4456-BF6D-5839480B279B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DE1C06-FDD5-4FDE-916E-A70B28D0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CED81-4CFF-4BC7-B453-80BA5AFF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820E3B-02D3-422E-8725-2A66F077D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380B33-0B4C-4BE4-BC51-90BA813F7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3A2E9-C38D-4122-9FF0-695AB81C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183C-BE80-4856-979E-942736E4804B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10EE9-522C-4B7E-A8A3-E2B78B4F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866F37-AC18-44FA-AC0F-5791E66E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5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281EA-2DDA-4626-91AE-8A3ADEBE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6865A-626A-485D-ABA2-16FE87A2C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96406-0F2A-4845-BDFB-16F0CBDDD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4EBD-342E-4FCB-A35F-9B422121A138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05F1B-DB08-4075-8265-E9739B63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D8547-8EA8-4ED3-93EB-3E03A632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7" y="6356350"/>
            <a:ext cx="2743200" cy="365125"/>
          </a:xfrm>
        </p:spPr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2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C6CDC-9166-4D10-A5B8-177720AA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FDF1A-CDD0-401C-B3EE-10DCC34A6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989248-AFA8-4B73-8045-84670F8C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3281-E93D-45CB-A37B-D5ED5AF5E88B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34020-7D50-4AE0-A348-5572F264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F5C9F-CEC2-43A9-9CCE-4A72E414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2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D8734-8D5F-4E7D-8E6C-FB59EE24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4CE9D-DCC7-4694-9E88-EE50B68D3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568503-493D-41B4-8018-33776A75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95B6B2-4AED-4800-A4A8-EA6E5727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D1F9-08C0-44F6-8186-7A8B264094BE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8B63-D346-4E9B-9B86-1B373F14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1660B-5857-4D12-AC0A-C9C2E821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3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92D92-84B8-418A-A9EC-97FF4FCB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71420-870A-46CF-A753-A8EFA3BFB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D5E31E-727F-4E7B-B06D-AE3FEA581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9EADA-E6C4-4940-9D83-2B769F979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461B4F-00F2-49E2-B490-C660FE15C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3259E8-995A-4272-A8DD-15D53B7E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75F8-6817-4B7C-984E-C704EDCFC6B0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BDC2C-DAFA-40F7-8F94-9DF6AF04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BCEAE0-1A53-4333-B7CE-DDFE008B5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8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20CF2-C0FA-455F-B2EA-C90F766C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DFA510-2FA5-45B3-AEED-41FE7273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7453-BA5F-4D9C-A1AF-BDC2D1A0C4CD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159CE4-3F18-410B-8C1A-AF2CA922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74D69E-1D57-487A-BDBA-01329568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24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B07A5B-8426-4D6F-A557-543CE628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6A9D-35C0-452D-ACFD-1F2BE4CA536F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CB4A2C-A55F-4028-AA60-5F181123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D470F-58B6-4038-A708-36AF5FB6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1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4C4FF-BB76-4A23-883D-74BF14A5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64AA1-F058-40E5-AE59-352099D8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13D01-316E-421F-AE82-1C459F7F8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89692-D86A-493B-ABC3-5614E13D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E991-AB89-4487-9255-01F5C96FA5CC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6C1FC-5500-4C9B-97E3-FDB5E758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918B79-1878-4569-8E30-5DFE6754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7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B83CC-5A49-4DA5-8EFE-B0DED365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FE1B4F-5D51-407D-A099-1E551DF4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2A5B95-069F-4BDA-815C-1A3EF6B6C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6A1FE-7FAE-4A64-AD7D-51965DF5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B89-1CD2-4CE9-A986-8B06D68DC508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B2F16-9FCE-4CDF-A3D8-FA32DE17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C5EE1B-5E4D-4F09-B543-1A58052D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24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B9E626-C1C1-40EE-880B-F6FC69BC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7A6669-888B-4262-B79C-043761AA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E8327-0C82-423F-B86A-AAA5BF14B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20ED2-220F-42E3-BA46-50E0941367EC}" type="datetime1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977F4-3A0A-4880-87EC-955DD3F34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45608-E537-4FA1-8A7B-DE4BF6E65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3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cafe.naver.com/bitamin123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앉아있는, 테이블, 노트북이(가) 표시된 사진&#10;&#10;자동 생성된 설명">
            <a:extLst>
              <a:ext uri="{FF2B5EF4-FFF2-40B4-BE49-F238E27FC236}">
                <a16:creationId xmlns:a16="http://schemas.microsoft.com/office/drawing/2014/main" id="{A6A4F199-E086-42BD-8F4A-349B3947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4"/>
          <a:stretch/>
        </p:blipFill>
        <p:spPr>
          <a:xfrm>
            <a:off x="0" y="0"/>
            <a:ext cx="12192000" cy="77643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DFA2CD-C2FE-48FC-ABDF-59678E0D9A6A}"/>
              </a:ext>
            </a:extLst>
          </p:cNvPr>
          <p:cNvSpPr/>
          <p:nvPr/>
        </p:nvSpPr>
        <p:spPr>
          <a:xfrm>
            <a:off x="-51352" y="0"/>
            <a:ext cx="1229470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E34E9-303D-4770-B4EF-E9B3CD165149}"/>
              </a:ext>
            </a:extLst>
          </p:cNvPr>
          <p:cNvSpPr txBox="1"/>
          <p:nvPr/>
        </p:nvSpPr>
        <p:spPr>
          <a:xfrm>
            <a:off x="3173475" y="3996799"/>
            <a:ext cx="58450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</a:t>
            </a:r>
            <a:r>
              <a:rPr lang="ko-KR" altLang="en-US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활용한 머신 러닝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D28B-F060-4B3F-9986-912476093B62}"/>
              </a:ext>
            </a:extLst>
          </p:cNvPr>
          <p:cNvSpPr txBox="1"/>
          <p:nvPr/>
        </p:nvSpPr>
        <p:spPr>
          <a:xfrm>
            <a:off x="4556185" y="4573085"/>
            <a:ext cx="439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알고리즘을 학습하기 전에 알아야할 기초개념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EF2BA-A966-450F-AA89-FB117151CC7D}"/>
              </a:ext>
            </a:extLst>
          </p:cNvPr>
          <p:cNvSpPr txBox="1"/>
          <p:nvPr/>
        </p:nvSpPr>
        <p:spPr>
          <a:xfrm>
            <a:off x="8022582" y="5050722"/>
            <a:ext cx="2278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김영석   최지은</a:t>
            </a:r>
          </a:p>
        </p:txBody>
      </p:sp>
      <p:pic>
        <p:nvPicPr>
          <p:cNvPr id="8" name="그림 7" descr="중지, 표지판이(가) 표시된 사진&#10;&#10;자동 생성된 설명">
            <a:extLst>
              <a:ext uri="{FF2B5EF4-FFF2-40B4-BE49-F238E27FC236}">
                <a16:creationId xmlns:a16="http://schemas.microsoft.com/office/drawing/2014/main" id="{5692E60C-F679-4E2F-833A-1CF621F2B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30" y="1812706"/>
            <a:ext cx="2017740" cy="2017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FEF62-FD4F-48B3-9B58-CFB56523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5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7" y="986319"/>
            <a:ext cx="3241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용어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4775F5-29D7-4E2D-A3DE-0ADE745F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28" y="3316941"/>
            <a:ext cx="7243483" cy="3153029"/>
          </a:xfrm>
          <a:prstGeom prst="rect">
            <a:avLst/>
          </a:prstGeom>
        </p:spPr>
      </p:pic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44E89BFD-E554-4F8B-B2A5-103CDAC5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64894"/>
            <a:ext cx="9172576" cy="3792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Ⅲ. Loss(Cost) function and Model Parameter</a:t>
            </a:r>
          </a:p>
          <a:p>
            <a:pPr marL="0" indent="0">
              <a:buNone/>
            </a:pPr>
            <a:endParaRPr lang="en-US" altLang="ko-KR" sz="2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028700" lvl="2" indent="-4572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Loss function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종류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	(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다양하게 있습니다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..!)	</a:t>
            </a:r>
          </a:p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</a:t>
            </a:r>
          </a:p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516A95A7-ED40-4521-89D1-2759D0DC4399}"/>
              </a:ext>
            </a:extLst>
          </p:cNvPr>
          <p:cNvSpPr txBox="1">
            <a:spLocks/>
          </p:cNvSpPr>
          <p:nvPr/>
        </p:nvSpPr>
        <p:spPr>
          <a:xfrm>
            <a:off x="1533525" y="1854200"/>
            <a:ext cx="9172576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477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7" y="986319"/>
            <a:ext cx="3241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용어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내용 개체 틀 6">
                <a:extLst>
                  <a:ext uri="{FF2B5EF4-FFF2-40B4-BE49-F238E27FC236}">
                    <a16:creationId xmlns:a16="http://schemas.microsoft.com/office/drawing/2014/main" id="{EAE6C9EC-5FF6-45A4-9C31-936420C8B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3525" y="1864894"/>
                <a:ext cx="9172576" cy="3792955"/>
              </a:xfrm>
              <a:solidFill>
                <a:schemeClr val="bg1"/>
              </a:solidFill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altLang="ko-KR" sz="9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Ⅲ. Loss(Cost) function and Model Parameter</a:t>
                </a:r>
              </a:p>
              <a:p>
                <a:pPr marL="0" indent="0">
                  <a:buNone/>
                </a:pPr>
                <a:endParaRPr lang="en-US" altLang="ko-KR" sz="86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1028700" lvl="2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8600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머신러닝의</a:t>
                </a:r>
                <a:r>
                  <a:rPr lang="ko-KR" altLang="en-US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학습 목표는 최적의 모형 파라미터를 찾는 것이고</a:t>
                </a:r>
                <a:r>
                  <a:rPr lang="en-US" altLang="ko-KR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, </a:t>
                </a:r>
                <a:r>
                  <a:rPr lang="ko-KR" altLang="en-US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최적의 모형 파라미터는 손실 함수를 최소화 하는 파라미터</a:t>
                </a:r>
                <a:r>
                  <a:rPr lang="en-US" altLang="ko-KR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.</a:t>
                </a:r>
              </a:p>
              <a:p>
                <a:pPr marL="1028700" lvl="2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파라미터 </a:t>
                </a:r>
                <a:r>
                  <a:rPr lang="en-US" altLang="ko-KR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: </a:t>
                </a:r>
                <a:r>
                  <a:rPr lang="ko-KR" altLang="en-US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모델의 구성 요소이며 데이터로부터 학습 되는 것</a:t>
                </a:r>
                <a:endParaRPr lang="en-US" altLang="ko-KR" sz="86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1028700" lvl="3">
                  <a:lnSpc>
                    <a:spcPct val="170000"/>
                  </a:lnSpc>
                </a:pPr>
                <a:r>
                  <a:rPr lang="en-US" altLang="ko-KR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Ex) </a:t>
                </a:r>
                <a:r>
                  <a:rPr lang="ko-KR" altLang="en-US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회귀모델에서 파라미터들 </a:t>
                </a:r>
                <a:r>
                  <a:rPr lang="en-US" altLang="ko-KR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: intercept(beta0) </a:t>
                </a:r>
                <a:r>
                  <a:rPr lang="ko-KR" altLang="en-US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와 </a:t>
                </a:r>
                <a:r>
                  <a:rPr lang="en-US" altLang="ko-KR" sz="86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coefficients</a:t>
                </a:r>
              </a:p>
              <a:p>
                <a:pPr marL="0" indent="0">
                  <a:buNone/>
                </a:pPr>
                <a:endParaRPr lang="en-US" altLang="ko-KR" sz="26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0" indent="0">
                  <a:buNone/>
                </a:pPr>
                <a:endParaRPr lang="en-US" altLang="ko-KR" sz="26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ko-KR" sz="1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</m:sSub>
                      <m:r>
                        <a:rPr lang="en-US" altLang="ko-KR" sz="1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8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1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ko-KR" altLang="en-US" sz="1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800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  <m:sSub>
                            <m:sSubPr>
                              <m:ctrlPr>
                                <a:rPr lang="en-US" altLang="ko-KR" sz="1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8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ko-KR" altLang="en-US" sz="1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1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1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128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lvl="1"/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lvl="1"/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6" name="내용 개체 틀 6">
                <a:extLst>
                  <a:ext uri="{FF2B5EF4-FFF2-40B4-BE49-F238E27FC236}">
                    <a16:creationId xmlns:a16="http://schemas.microsoft.com/office/drawing/2014/main" id="{EAE6C9EC-5FF6-45A4-9C31-936420C8B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3525" y="1864894"/>
                <a:ext cx="9172576" cy="3792955"/>
              </a:xfrm>
              <a:blipFill>
                <a:blip r:embed="rId2"/>
                <a:stretch>
                  <a:fillRect l="-1064" t="-3859" b="-51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내용 개체 틀 6">
            <a:extLst>
              <a:ext uri="{FF2B5EF4-FFF2-40B4-BE49-F238E27FC236}">
                <a16:creationId xmlns:a16="http://schemas.microsoft.com/office/drawing/2014/main" id="{6EBA45B2-247E-4DE1-870E-298D23049950}"/>
              </a:ext>
            </a:extLst>
          </p:cNvPr>
          <p:cNvSpPr txBox="1">
            <a:spLocks/>
          </p:cNvSpPr>
          <p:nvPr/>
        </p:nvSpPr>
        <p:spPr>
          <a:xfrm>
            <a:off x="1533525" y="1854200"/>
            <a:ext cx="9172576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904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6" name="내용 개체 틀 6">
            <a:extLst>
              <a:ext uri="{FF2B5EF4-FFF2-40B4-BE49-F238E27FC236}">
                <a16:creationId xmlns:a16="http://schemas.microsoft.com/office/drawing/2014/main" id="{20DA08EC-7906-4640-8B49-6ED19C960CD2}"/>
              </a:ext>
            </a:extLst>
          </p:cNvPr>
          <p:cNvSpPr txBox="1">
            <a:spLocks/>
          </p:cNvSpPr>
          <p:nvPr/>
        </p:nvSpPr>
        <p:spPr>
          <a:xfrm>
            <a:off x="1533525" y="1854200"/>
            <a:ext cx="9172576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3DC064-1D5E-46FA-8C74-C706026C0022}"/>
              </a:ext>
            </a:extLst>
          </p:cNvPr>
          <p:cNvSpPr txBox="1"/>
          <p:nvPr/>
        </p:nvSpPr>
        <p:spPr>
          <a:xfrm>
            <a:off x="1930992" y="2508271"/>
            <a:ext cx="8499292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회귀 모형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(Regression model)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이란 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연속형 타겟 변수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(continuous target variable)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여러 입력 변수들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(input variables)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관계를 만드는 모델 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분류 모형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(Classification model)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이란 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범주형 타겟 변수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(categorial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target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variable)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여러 입력 변수들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(input variables)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관계를 만드는 모델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0" name="내용 개체 틀 6">
            <a:extLst>
              <a:ext uri="{FF2B5EF4-FFF2-40B4-BE49-F238E27FC236}">
                <a16:creationId xmlns:a16="http://schemas.microsoft.com/office/drawing/2014/main" id="{BAD2A13A-C40F-4024-BCDE-72D06F2CE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64894"/>
            <a:ext cx="9172576" cy="3792955"/>
          </a:xfrm>
        </p:spPr>
        <p:txBody>
          <a:bodyPr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Regression and Classification</a:t>
            </a:r>
          </a:p>
          <a:p>
            <a:pPr marL="0" indent="0">
              <a:buNone/>
            </a:pPr>
            <a:endParaRPr lang="en-US" altLang="ko-KR" sz="2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</a:t>
            </a:r>
          </a:p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60F8AD-F2C7-4C13-A8EB-139B64ECEA4B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772CB-4757-4507-9914-B21355A2468C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</p:spTree>
    <p:extLst>
      <p:ext uri="{BB962C8B-B14F-4D97-AF65-F5344CB8AC3E}">
        <p14:creationId xmlns:p14="http://schemas.microsoft.com/office/powerpoint/2010/main" val="268734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2" name="내용 개체 틀 6">
            <a:extLst>
              <a:ext uri="{FF2B5EF4-FFF2-40B4-BE49-F238E27FC236}">
                <a16:creationId xmlns:a16="http://schemas.microsoft.com/office/drawing/2014/main" id="{E906C1F9-36EC-4DED-9D9B-12F6C790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64894"/>
            <a:ext cx="9172576" cy="3792955"/>
          </a:xfrm>
        </p:spPr>
        <p:txBody>
          <a:bodyPr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Regression and Classification</a:t>
            </a:r>
          </a:p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 marL="0" indent="0">
              <a:buNone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내용 개체 틀 6">
            <a:extLst>
              <a:ext uri="{FF2B5EF4-FFF2-40B4-BE49-F238E27FC236}">
                <a16:creationId xmlns:a16="http://schemas.microsoft.com/office/drawing/2014/main" id="{9F9BC9DD-FF0E-4BE7-BA68-A6660F097C35}"/>
              </a:ext>
            </a:extLst>
          </p:cNvPr>
          <p:cNvSpPr txBox="1">
            <a:spLocks/>
          </p:cNvSpPr>
          <p:nvPr/>
        </p:nvSpPr>
        <p:spPr>
          <a:xfrm>
            <a:off x="1533525" y="1854200"/>
            <a:ext cx="9172576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CE82F07-9EC2-4293-9DEF-935A3DDA239E}"/>
              </a:ext>
            </a:extLst>
          </p:cNvPr>
          <p:cNvGrpSpPr/>
          <p:nvPr/>
        </p:nvGrpSpPr>
        <p:grpSpPr>
          <a:xfrm>
            <a:off x="1428562" y="2494452"/>
            <a:ext cx="9229913" cy="3792956"/>
            <a:chOff x="1676399" y="2677014"/>
            <a:chExt cx="9229913" cy="3792956"/>
          </a:xfrm>
        </p:grpSpPr>
        <p:pic>
          <p:nvPicPr>
            <p:cNvPr id="39" name="그림 3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77D87CF3-A360-4E69-ADCC-ECDD59DC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099" y="2677014"/>
              <a:ext cx="4518213" cy="379295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2E79639-41FF-4417-BDCA-39173E6B5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" r="11690"/>
            <a:stretch/>
          </p:blipFill>
          <p:spPr>
            <a:xfrm>
              <a:off x="1676399" y="2677015"/>
              <a:ext cx="4518213" cy="3792955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F775DE7-B235-4204-8720-412FD8170BF5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60403C-8012-4FD5-8CC4-D815C543492A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</p:spTree>
    <p:extLst>
      <p:ext uri="{BB962C8B-B14F-4D97-AF65-F5344CB8AC3E}">
        <p14:creationId xmlns:p14="http://schemas.microsoft.com/office/powerpoint/2010/main" val="262702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5E2CA63-67AB-4A7F-9728-4A708087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64894"/>
            <a:ext cx="9410700" cy="3792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Ⅴ. Supervised 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지도학습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 and Unsupervised 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비지도학습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지도학습과 비지도학습의 차이점은 </a:t>
            </a:r>
            <a:r>
              <a:rPr lang="en-US" altLang="ko-KR" sz="2200" dirty="0">
                <a:solidFill>
                  <a:schemeClr val="bg1"/>
                </a:solidFill>
                <a:highlight>
                  <a:srgbClr val="252C41"/>
                </a:highlight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Target</a:t>
            </a:r>
            <a:r>
              <a:rPr lang="ko-KR" altLang="en-US" sz="2200" dirty="0">
                <a:solidFill>
                  <a:schemeClr val="bg1"/>
                </a:solidFill>
                <a:highlight>
                  <a:srgbClr val="252C41"/>
                </a:highlight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존재 여부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이다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	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지도 학습은 정답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(Target)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알려주며 학습시키는 것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비지도 학습은 정답을 따로 알려주지 않고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(label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 없다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), 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비슷한 데이터들을 군집화 하는 것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sz="2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3555FAE7-ED69-4432-BB5F-2B0FA4E0F424}"/>
              </a:ext>
            </a:extLst>
          </p:cNvPr>
          <p:cNvSpPr txBox="1">
            <a:spLocks/>
          </p:cNvSpPr>
          <p:nvPr/>
        </p:nvSpPr>
        <p:spPr>
          <a:xfrm>
            <a:off x="1533525" y="1854200"/>
            <a:ext cx="9172576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BD1FE-4A3F-41FF-81F5-3A158C601B23}"/>
              </a:ext>
            </a:extLst>
          </p:cNvPr>
          <p:cNvSpPr txBox="1"/>
          <p:nvPr/>
        </p:nvSpPr>
        <p:spPr>
          <a:xfrm>
            <a:off x="2324661" y="4946276"/>
            <a:ext cx="73420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*군집화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비슷한 객체끼리 한 그룹으로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다른 객체는 다른 그룹으로 묶는 행위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30BC11-D699-4888-8D4B-97E9E89E8067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18912E-1BB6-451E-A424-329230CB20F4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</p:spTree>
    <p:extLst>
      <p:ext uri="{BB962C8B-B14F-4D97-AF65-F5344CB8AC3E}">
        <p14:creationId xmlns:p14="http://schemas.microsoft.com/office/powerpoint/2010/main" val="265949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FDCAF1-96F6-4D9E-BBC6-9F5A4FD2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57" y="1652331"/>
            <a:ext cx="3095425" cy="20537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898B34-B49B-4A6A-A9FA-0CEA436ED505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64B4D-1177-4361-810D-30F67B9A0F85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21293B-CD21-4C46-B753-5E08A5D7FF40}"/>
              </a:ext>
            </a:extLst>
          </p:cNvPr>
          <p:cNvGrpSpPr/>
          <p:nvPr/>
        </p:nvGrpSpPr>
        <p:grpSpPr>
          <a:xfrm>
            <a:off x="5477445" y="1232540"/>
            <a:ext cx="3398947" cy="2962232"/>
            <a:chOff x="6069642" y="1253037"/>
            <a:chExt cx="5030158" cy="428685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0808172-7A8F-49D0-A956-4999C99A7DD7}"/>
                </a:ext>
              </a:extLst>
            </p:cNvPr>
            <p:cNvCxnSpPr>
              <a:cxnSpLocks/>
            </p:cNvCxnSpPr>
            <p:nvPr/>
          </p:nvCxnSpPr>
          <p:spPr>
            <a:xfrm>
              <a:off x="6612992" y="1704722"/>
              <a:ext cx="0" cy="326571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FAC516-2A50-4DD9-ABBB-6CDA721E5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7718" y="4969489"/>
              <a:ext cx="414130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8F78555-1599-4D7C-8CE8-8DDCE8C6A437}"/>
                </a:ext>
              </a:extLst>
            </p:cNvPr>
            <p:cNvSpPr/>
            <p:nvPr/>
          </p:nvSpPr>
          <p:spPr>
            <a:xfrm>
              <a:off x="7791017" y="2774418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1D3E2E0-3114-4018-AE0E-97F9DB158756}"/>
                </a:ext>
              </a:extLst>
            </p:cNvPr>
            <p:cNvSpPr/>
            <p:nvPr/>
          </p:nvSpPr>
          <p:spPr>
            <a:xfrm>
              <a:off x="7443266" y="3043720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4A0DEC3-343F-4901-875C-7009D82B60D4}"/>
                </a:ext>
              </a:extLst>
            </p:cNvPr>
            <p:cNvSpPr/>
            <p:nvPr/>
          </p:nvSpPr>
          <p:spPr>
            <a:xfrm>
              <a:off x="8174976" y="2961367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7E0C6E4-E06D-4063-8987-A17B31692EE5}"/>
                </a:ext>
              </a:extLst>
            </p:cNvPr>
            <p:cNvSpPr/>
            <p:nvPr/>
          </p:nvSpPr>
          <p:spPr>
            <a:xfrm>
              <a:off x="8377550" y="2356500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218F457-646B-4AD1-9068-51F412079E4D}"/>
                </a:ext>
              </a:extLst>
            </p:cNvPr>
            <p:cNvSpPr/>
            <p:nvPr/>
          </p:nvSpPr>
          <p:spPr>
            <a:xfrm>
              <a:off x="8564017" y="2664613"/>
              <a:ext cx="164694" cy="16470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D4A16E3-890C-41DB-9D9F-0E0403EE62A4}"/>
                </a:ext>
              </a:extLst>
            </p:cNvPr>
            <p:cNvSpPr/>
            <p:nvPr/>
          </p:nvSpPr>
          <p:spPr>
            <a:xfrm>
              <a:off x="7485880" y="2643271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57C4B4-379A-436E-BB2E-4C08ECC61133}"/>
                </a:ext>
              </a:extLst>
            </p:cNvPr>
            <p:cNvSpPr/>
            <p:nvPr/>
          </p:nvSpPr>
          <p:spPr>
            <a:xfrm>
              <a:off x="7810534" y="3290735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8063C2-D645-48F2-8D1C-DF242A9D04C2}"/>
                </a:ext>
              </a:extLst>
            </p:cNvPr>
            <p:cNvSpPr txBox="1"/>
            <p:nvPr/>
          </p:nvSpPr>
          <p:spPr>
            <a:xfrm>
              <a:off x="10032047" y="5152181"/>
              <a:ext cx="1067753" cy="38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feature1</a:t>
              </a:r>
              <a:endParaRPr lang="ko-KR" altLang="en-US" sz="11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1DDD73-0648-4996-9C21-75737DDF6F44}"/>
                </a:ext>
              </a:extLst>
            </p:cNvPr>
            <p:cNvSpPr txBox="1"/>
            <p:nvPr/>
          </p:nvSpPr>
          <p:spPr>
            <a:xfrm>
              <a:off x="6069642" y="1253037"/>
              <a:ext cx="1067753" cy="38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feature2</a:t>
              </a:r>
              <a:endParaRPr lang="ko-KR" altLang="en-US" sz="1100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26FBEF2-F940-4781-8580-3E26B13D81AF}"/>
                </a:ext>
              </a:extLst>
            </p:cNvPr>
            <p:cNvSpPr/>
            <p:nvPr/>
          </p:nvSpPr>
          <p:spPr>
            <a:xfrm>
              <a:off x="7880587" y="2373968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CB2AC72-DCFB-4C8D-B74A-828DDF7BB5FC}"/>
                </a:ext>
              </a:extLst>
            </p:cNvPr>
            <p:cNvSpPr/>
            <p:nvPr/>
          </p:nvSpPr>
          <p:spPr>
            <a:xfrm>
              <a:off x="8249760" y="2035351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480E5EF-2DE6-4E9F-BF55-B86F8B271463}"/>
                </a:ext>
              </a:extLst>
            </p:cNvPr>
            <p:cNvSpPr/>
            <p:nvPr/>
          </p:nvSpPr>
          <p:spPr>
            <a:xfrm>
              <a:off x="8833821" y="2274147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26FE5D4-0546-4316-B266-20EBC24638CD}"/>
                </a:ext>
              </a:extLst>
            </p:cNvPr>
            <p:cNvSpPr/>
            <p:nvPr/>
          </p:nvSpPr>
          <p:spPr>
            <a:xfrm>
              <a:off x="7718026" y="2099053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F2D0BE2-361D-4623-BBD6-5F9DB73EE026}"/>
                </a:ext>
              </a:extLst>
            </p:cNvPr>
            <p:cNvSpPr/>
            <p:nvPr/>
          </p:nvSpPr>
          <p:spPr>
            <a:xfrm>
              <a:off x="9768614" y="4432361"/>
              <a:ext cx="164694" cy="1647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FB9C39D-4A7F-462C-BFAE-12127CF10937}"/>
                </a:ext>
              </a:extLst>
            </p:cNvPr>
            <p:cNvSpPr/>
            <p:nvPr/>
          </p:nvSpPr>
          <p:spPr>
            <a:xfrm>
              <a:off x="8367753" y="1503584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37E296E-61F4-47FF-81F0-FAF8020CFF08}"/>
                </a:ext>
              </a:extLst>
            </p:cNvPr>
            <p:cNvSpPr/>
            <p:nvPr/>
          </p:nvSpPr>
          <p:spPr>
            <a:xfrm>
              <a:off x="8751474" y="1955412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709CC01-EB40-4529-8049-8B70AA5E6FC1}"/>
                </a:ext>
              </a:extLst>
            </p:cNvPr>
            <p:cNvSpPr/>
            <p:nvPr/>
          </p:nvSpPr>
          <p:spPr>
            <a:xfrm>
              <a:off x="9330782" y="3934841"/>
              <a:ext cx="164694" cy="1647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4189126-76E8-4E4E-81F1-90676FC97228}"/>
                </a:ext>
              </a:extLst>
            </p:cNvPr>
            <p:cNvSpPr/>
            <p:nvPr/>
          </p:nvSpPr>
          <p:spPr>
            <a:xfrm>
              <a:off x="9100061" y="3696045"/>
              <a:ext cx="164694" cy="164706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85C7E1A-5F79-43C8-B317-08758149921A}"/>
                </a:ext>
              </a:extLst>
            </p:cNvPr>
            <p:cNvSpPr/>
            <p:nvPr/>
          </p:nvSpPr>
          <p:spPr>
            <a:xfrm>
              <a:off x="9703052" y="3473811"/>
              <a:ext cx="164694" cy="1647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688C6C-094D-45A1-8E9D-EE79FB835D38}"/>
                </a:ext>
              </a:extLst>
            </p:cNvPr>
            <p:cNvSpPr/>
            <p:nvPr/>
          </p:nvSpPr>
          <p:spPr>
            <a:xfrm>
              <a:off x="9761019" y="3013253"/>
              <a:ext cx="164694" cy="164706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F87BBD6-E1D9-4611-8166-EA9D2FA0E8BC}"/>
                </a:ext>
              </a:extLst>
            </p:cNvPr>
            <p:cNvSpPr/>
            <p:nvPr/>
          </p:nvSpPr>
          <p:spPr>
            <a:xfrm>
              <a:off x="10112799" y="2857323"/>
              <a:ext cx="164694" cy="1647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8F48F66-60DB-4C16-BF37-BE9D589738C1}"/>
                </a:ext>
              </a:extLst>
            </p:cNvPr>
            <p:cNvSpPr/>
            <p:nvPr/>
          </p:nvSpPr>
          <p:spPr>
            <a:xfrm>
              <a:off x="10195146" y="3231177"/>
              <a:ext cx="164694" cy="1647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90C216A-4616-4A40-8E4C-1B27F4472DAC}"/>
                </a:ext>
              </a:extLst>
            </p:cNvPr>
            <p:cNvSpPr/>
            <p:nvPr/>
          </p:nvSpPr>
          <p:spPr>
            <a:xfrm>
              <a:off x="9948105" y="3825254"/>
              <a:ext cx="164694" cy="1647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8734727-0A18-44E3-BBA4-BECA204F63A5}"/>
                </a:ext>
              </a:extLst>
            </p:cNvPr>
            <p:cNvSpPr/>
            <p:nvPr/>
          </p:nvSpPr>
          <p:spPr>
            <a:xfrm>
              <a:off x="9289772" y="4278230"/>
              <a:ext cx="164694" cy="1647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B61D437-3134-4EDA-BF30-02064599AB91}"/>
                </a:ext>
              </a:extLst>
            </p:cNvPr>
            <p:cNvSpPr/>
            <p:nvPr/>
          </p:nvSpPr>
          <p:spPr>
            <a:xfrm>
              <a:off x="9384065" y="3451400"/>
              <a:ext cx="164694" cy="1647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F39E00E-3BDA-4EE7-B500-EE76E3E6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2509" y="2274147"/>
              <a:ext cx="2467884" cy="251265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8ECF99D-FE80-48FE-ACE3-06B8DD43F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2520" y="1572993"/>
              <a:ext cx="2467884" cy="251265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00E8CCB-BCCB-4529-9A8F-A7E09114FA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7262" y="1973427"/>
              <a:ext cx="2467884" cy="251265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070CE1E6-E908-48A6-ABC3-69312A7AF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23088" y="1559211"/>
              <a:ext cx="817305" cy="7045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2DF1A79-E902-40E4-B2A5-BE0B426FA13F}"/>
                </a:ext>
              </a:extLst>
            </p:cNvPr>
            <p:cNvSpPr txBox="1"/>
            <p:nvPr/>
          </p:nvSpPr>
          <p:spPr>
            <a:xfrm rot="2441329">
              <a:off x="9839216" y="1572464"/>
              <a:ext cx="1132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Gap</a:t>
              </a:r>
              <a:endParaRPr lang="ko-KR" altLang="en-US" dirty="0"/>
            </a:p>
          </p:txBody>
        </p:sp>
      </p:grpSp>
      <p:pic>
        <p:nvPicPr>
          <p:cNvPr id="58" name="Picture 2" descr="ë¡ì§ì¤í± íê·ì ëí ì´ë¯¸ì§ ê²ìê²°ê³¼">
            <a:extLst>
              <a:ext uri="{FF2B5EF4-FFF2-40B4-BE49-F238E27FC236}">
                <a16:creationId xmlns:a16="http://schemas.microsoft.com/office/drawing/2014/main" id="{79FD364A-5513-483D-94DF-3403F745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651" y="4032742"/>
            <a:ext cx="3499036" cy="28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ì¸ê³µì ê²½ë§ì ëí ì´ë¯¸ì§ ê²ìê²°ê³¼">
            <a:extLst>
              <a:ext uri="{FF2B5EF4-FFF2-40B4-BE49-F238E27FC236}">
                <a16:creationId xmlns:a16="http://schemas.microsoft.com/office/drawing/2014/main" id="{5F15CF0D-FD10-423B-97C6-66906EE9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73" y="4377998"/>
            <a:ext cx="4369218" cy="217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EB8FCD33-4507-4949-ACD9-1B32B397D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588" y="1403362"/>
            <a:ext cx="29054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지도학습 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의사결정 나무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서포트 벡터 머신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로지스틱 회귀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인공 신경망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16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7729ED99-8EB7-4CEF-AF87-D04DFD041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642" y="4263476"/>
            <a:ext cx="4544384" cy="421824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지도학습 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</a:t>
            </a:r>
            <a:endParaRPr lang="en-US" altLang="ko-KR" sz="2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None/>
            </a:pPr>
            <a:endParaRPr lang="en-US" altLang="ko-KR" sz="105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선형 회귀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다항 회귀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결정 나무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신경망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7A082D-2DE6-4459-AED8-78FEB5E362AD}"/>
              </a:ext>
            </a:extLst>
          </p:cNvPr>
          <p:cNvGrpSpPr/>
          <p:nvPr/>
        </p:nvGrpSpPr>
        <p:grpSpPr>
          <a:xfrm>
            <a:off x="1669045" y="1603159"/>
            <a:ext cx="3633019" cy="2506564"/>
            <a:chOff x="766730" y="1799033"/>
            <a:chExt cx="5198328" cy="447573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A07F808-ACC0-4F9D-9D10-00947D6D2A3C}"/>
                </a:ext>
              </a:extLst>
            </p:cNvPr>
            <p:cNvCxnSpPr/>
            <p:nvPr/>
          </p:nvCxnSpPr>
          <p:spPr>
            <a:xfrm>
              <a:off x="1300606" y="2476263"/>
              <a:ext cx="0" cy="326571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FD3CAD9-F1C1-4423-953B-6519761E4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32" y="5741030"/>
              <a:ext cx="414130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15DFB1F-D613-4128-A59D-8BF7F12F711D}"/>
                </a:ext>
              </a:extLst>
            </p:cNvPr>
            <p:cNvSpPr/>
            <p:nvPr/>
          </p:nvSpPr>
          <p:spPr>
            <a:xfrm>
              <a:off x="2005220" y="4686153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550DFC9-A53F-497F-B52F-61D77D30F208}"/>
                </a:ext>
              </a:extLst>
            </p:cNvPr>
            <p:cNvSpPr/>
            <p:nvPr/>
          </p:nvSpPr>
          <p:spPr>
            <a:xfrm>
              <a:off x="1657469" y="4955455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EF00E9C-181C-4C45-8A73-A553D62018E9}"/>
                </a:ext>
              </a:extLst>
            </p:cNvPr>
            <p:cNvSpPr/>
            <p:nvPr/>
          </p:nvSpPr>
          <p:spPr>
            <a:xfrm>
              <a:off x="2778220" y="4576348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BC3781-69F7-45EF-8524-3CDC508AAEF1}"/>
                </a:ext>
              </a:extLst>
            </p:cNvPr>
            <p:cNvSpPr txBox="1"/>
            <p:nvPr/>
          </p:nvSpPr>
          <p:spPr>
            <a:xfrm>
              <a:off x="4897304" y="5807631"/>
              <a:ext cx="1067754" cy="467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feature</a:t>
              </a:r>
              <a:endParaRPr lang="ko-KR" altLang="en-US" sz="11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849083-D862-440E-B0E1-876014534732}"/>
                </a:ext>
              </a:extLst>
            </p:cNvPr>
            <p:cNvSpPr txBox="1"/>
            <p:nvPr/>
          </p:nvSpPr>
          <p:spPr>
            <a:xfrm>
              <a:off x="766730" y="1799033"/>
              <a:ext cx="1067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label</a:t>
              </a:r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8D111E5-FCCF-4954-9845-79F03240601C}"/>
                </a:ext>
              </a:extLst>
            </p:cNvPr>
            <p:cNvSpPr/>
            <p:nvPr/>
          </p:nvSpPr>
          <p:spPr>
            <a:xfrm>
              <a:off x="2116780" y="4284846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7CB0874-9524-48B4-8575-0FBF79E856CF}"/>
                </a:ext>
              </a:extLst>
            </p:cNvPr>
            <p:cNvSpPr/>
            <p:nvPr/>
          </p:nvSpPr>
          <p:spPr>
            <a:xfrm>
              <a:off x="2463963" y="3947086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C3574C9-EC56-45B2-9E9B-BB11CCB9C683}"/>
                </a:ext>
              </a:extLst>
            </p:cNvPr>
            <p:cNvSpPr/>
            <p:nvPr/>
          </p:nvSpPr>
          <p:spPr>
            <a:xfrm>
              <a:off x="2984352" y="4185882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A0AE65A-31FB-4C22-A2BC-50A37569FE5D}"/>
                </a:ext>
              </a:extLst>
            </p:cNvPr>
            <p:cNvSpPr/>
            <p:nvPr/>
          </p:nvSpPr>
          <p:spPr>
            <a:xfrm>
              <a:off x="3393404" y="4562668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A402839-9ADD-4A50-A755-A9CEE0A82C08}"/>
                </a:ext>
              </a:extLst>
            </p:cNvPr>
            <p:cNvSpPr/>
            <p:nvPr/>
          </p:nvSpPr>
          <p:spPr>
            <a:xfrm>
              <a:off x="3677513" y="4411642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4D95BE2-4272-445A-B615-A1699C1C4D27}"/>
                </a:ext>
              </a:extLst>
            </p:cNvPr>
            <p:cNvSpPr/>
            <p:nvPr/>
          </p:nvSpPr>
          <p:spPr>
            <a:xfrm>
              <a:off x="4279982" y="4185882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B2F7ABF-55E5-4892-8A47-FC5CC38F67D3}"/>
                </a:ext>
              </a:extLst>
            </p:cNvPr>
            <p:cNvSpPr/>
            <p:nvPr/>
          </p:nvSpPr>
          <p:spPr>
            <a:xfrm>
              <a:off x="5281943" y="3278751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CFD17CD-6453-46F0-AF0D-DFFA48801D9E}"/>
                </a:ext>
              </a:extLst>
            </p:cNvPr>
            <p:cNvSpPr/>
            <p:nvPr/>
          </p:nvSpPr>
          <p:spPr>
            <a:xfrm>
              <a:off x="4897305" y="4076295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05D527D-5AF0-41D6-886C-F28CD0DC9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389" y="3081130"/>
              <a:ext cx="3947248" cy="232575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7D3890D-04D8-4CA7-A3A9-523919D50F56}"/>
                    </a:ext>
                  </a:extLst>
                </p:cNvPr>
                <p:cNvSpPr txBox="1"/>
                <p:nvPr/>
              </p:nvSpPr>
              <p:spPr>
                <a:xfrm>
                  <a:off x="2438086" y="2045098"/>
                  <a:ext cx="3526972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7D3890D-04D8-4CA7-A3A9-523919D50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086" y="2045098"/>
                  <a:ext cx="3526972" cy="400109"/>
                </a:xfrm>
                <a:prstGeom prst="rect">
                  <a:avLst/>
                </a:prstGeom>
                <a:blipFill>
                  <a:blip r:embed="rId2"/>
                  <a:stretch>
                    <a:fillRect b="-1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E4305BC-71EB-4229-B717-73A1B382B9F8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12DC28-78B7-4A8B-AC4C-1AE498C209C2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6B17C5-3FAD-4EF4-96CF-CB3686D9EEA0}"/>
              </a:ext>
            </a:extLst>
          </p:cNvPr>
          <p:cNvGrpSpPr/>
          <p:nvPr/>
        </p:nvGrpSpPr>
        <p:grpSpPr>
          <a:xfrm>
            <a:off x="5942476" y="1296821"/>
            <a:ext cx="5410716" cy="2822086"/>
            <a:chOff x="754410" y="1189331"/>
            <a:chExt cx="6668701" cy="509016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AACDD11-FE5A-4162-925C-490850EC2A85}"/>
                </a:ext>
              </a:extLst>
            </p:cNvPr>
            <p:cNvCxnSpPr/>
            <p:nvPr/>
          </p:nvCxnSpPr>
          <p:spPr>
            <a:xfrm>
              <a:off x="1300606" y="2476263"/>
              <a:ext cx="0" cy="326571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854B1F4-45CC-4F02-A469-C5AC0416B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32" y="5741030"/>
              <a:ext cx="414130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7DCF163-4A4B-40EE-984E-6D99D316461C}"/>
                </a:ext>
              </a:extLst>
            </p:cNvPr>
            <p:cNvSpPr/>
            <p:nvPr/>
          </p:nvSpPr>
          <p:spPr>
            <a:xfrm>
              <a:off x="2005220" y="4686153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EC71B67-DDB9-4919-9839-97BFDEE2A9F1}"/>
                </a:ext>
              </a:extLst>
            </p:cNvPr>
            <p:cNvSpPr/>
            <p:nvPr/>
          </p:nvSpPr>
          <p:spPr>
            <a:xfrm>
              <a:off x="1657469" y="4955455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A025C79-B6E8-4F3F-B0C4-378081E0DFB7}"/>
                </a:ext>
              </a:extLst>
            </p:cNvPr>
            <p:cNvSpPr/>
            <p:nvPr/>
          </p:nvSpPr>
          <p:spPr>
            <a:xfrm>
              <a:off x="2778220" y="4576348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387599-81E5-459A-A596-BD3E167E6590}"/>
                </a:ext>
              </a:extLst>
            </p:cNvPr>
            <p:cNvSpPr txBox="1"/>
            <p:nvPr/>
          </p:nvSpPr>
          <p:spPr>
            <a:xfrm>
              <a:off x="4897304" y="5807631"/>
              <a:ext cx="1067753" cy="47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feature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227356-C9A1-4B2D-87E2-3584CE51CA33}"/>
                </a:ext>
              </a:extLst>
            </p:cNvPr>
            <p:cNvSpPr txBox="1"/>
            <p:nvPr/>
          </p:nvSpPr>
          <p:spPr>
            <a:xfrm>
              <a:off x="754410" y="1757338"/>
              <a:ext cx="1067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label</a:t>
              </a:r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5909B4B-7D0D-4CDA-AAAC-7457E14F8D1E}"/>
                </a:ext>
              </a:extLst>
            </p:cNvPr>
            <p:cNvSpPr/>
            <p:nvPr/>
          </p:nvSpPr>
          <p:spPr>
            <a:xfrm>
              <a:off x="2116780" y="4284846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DC6FDA9-0F0C-406F-8FC2-2AFD8651122A}"/>
                </a:ext>
              </a:extLst>
            </p:cNvPr>
            <p:cNvSpPr/>
            <p:nvPr/>
          </p:nvSpPr>
          <p:spPr>
            <a:xfrm>
              <a:off x="2463963" y="3947086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A8EC3C2-A216-4E3E-BDA4-49B4272A3683}"/>
                </a:ext>
              </a:extLst>
            </p:cNvPr>
            <p:cNvSpPr/>
            <p:nvPr/>
          </p:nvSpPr>
          <p:spPr>
            <a:xfrm>
              <a:off x="2984352" y="4185882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EECD91E-3820-415E-99A4-B600F16D5C27}"/>
                </a:ext>
              </a:extLst>
            </p:cNvPr>
            <p:cNvSpPr/>
            <p:nvPr/>
          </p:nvSpPr>
          <p:spPr>
            <a:xfrm>
              <a:off x="3393404" y="4562668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B57A637-E398-4F60-ADA8-1233F15C9A93}"/>
                </a:ext>
              </a:extLst>
            </p:cNvPr>
            <p:cNvSpPr/>
            <p:nvPr/>
          </p:nvSpPr>
          <p:spPr>
            <a:xfrm>
              <a:off x="3677513" y="4411642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AE02B57-8325-4426-9C59-AA0E98661851}"/>
                </a:ext>
              </a:extLst>
            </p:cNvPr>
            <p:cNvSpPr/>
            <p:nvPr/>
          </p:nvSpPr>
          <p:spPr>
            <a:xfrm>
              <a:off x="4279982" y="4185882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71286F8D-8213-4E77-9B3E-6C94D98BD428}"/>
                </a:ext>
              </a:extLst>
            </p:cNvPr>
            <p:cNvSpPr/>
            <p:nvPr/>
          </p:nvSpPr>
          <p:spPr>
            <a:xfrm>
              <a:off x="5281943" y="3278751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FEE2C16-4879-4E14-8DD2-D3F7BF40A918}"/>
                </a:ext>
              </a:extLst>
            </p:cNvPr>
            <p:cNvSpPr/>
            <p:nvPr/>
          </p:nvSpPr>
          <p:spPr>
            <a:xfrm>
              <a:off x="4897305" y="4076295"/>
              <a:ext cx="164694" cy="1647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20B4D29B-2269-4664-B869-1A18C080F6CB}"/>
                </a:ext>
              </a:extLst>
            </p:cNvPr>
            <p:cNvSpPr/>
            <p:nvPr/>
          </p:nvSpPr>
          <p:spPr>
            <a:xfrm>
              <a:off x="1595940" y="3316830"/>
              <a:ext cx="3992691" cy="2033262"/>
            </a:xfrm>
            <a:custGeom>
              <a:avLst/>
              <a:gdLst>
                <a:gd name="connsiteX0" fmla="*/ 0 w 3992691"/>
                <a:gd name="connsiteY0" fmla="*/ 2033262 h 2033262"/>
                <a:gd name="connsiteX1" fmla="*/ 891682 w 3992691"/>
                <a:gd name="connsiteY1" fmla="*/ 908720 h 2033262"/>
                <a:gd name="connsiteX2" fmla="*/ 2107096 w 3992691"/>
                <a:gd name="connsiteY2" fmla="*/ 1363081 h 2033262"/>
                <a:gd name="connsiteX3" fmla="*/ 3992691 w 3992691"/>
                <a:gd name="connsiteY3" fmla="*/ 0 h 203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92691" h="2033262">
                  <a:moveTo>
                    <a:pt x="0" y="2033262"/>
                  </a:moveTo>
                  <a:cubicBezTo>
                    <a:pt x="270249" y="1526839"/>
                    <a:pt x="540499" y="1020417"/>
                    <a:pt x="891682" y="908720"/>
                  </a:cubicBezTo>
                  <a:cubicBezTo>
                    <a:pt x="1242865" y="797023"/>
                    <a:pt x="1590261" y="1514534"/>
                    <a:pt x="2107096" y="1363081"/>
                  </a:cubicBezTo>
                  <a:cubicBezTo>
                    <a:pt x="2623931" y="1211628"/>
                    <a:pt x="3666120" y="234753"/>
                    <a:pt x="399269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9700CD6-1362-452D-A222-0EDEA4C9901A}"/>
                    </a:ext>
                  </a:extLst>
                </p:cNvPr>
                <p:cNvSpPr txBox="1"/>
                <p:nvPr/>
              </p:nvSpPr>
              <p:spPr>
                <a:xfrm>
                  <a:off x="1822163" y="1189331"/>
                  <a:ext cx="5600948" cy="8668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9700CD6-1362-452D-A222-0EDEA4C99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163" y="1189331"/>
                  <a:ext cx="5600948" cy="8668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FB70F75-2186-4C6C-985E-E01B75396C10}"/>
              </a:ext>
            </a:extLst>
          </p:cNvPr>
          <p:cNvGrpSpPr/>
          <p:nvPr/>
        </p:nvGrpSpPr>
        <p:grpSpPr>
          <a:xfrm>
            <a:off x="1595999" y="4278158"/>
            <a:ext cx="3706065" cy="2485906"/>
            <a:chOff x="642445" y="2260443"/>
            <a:chExt cx="5453555" cy="3596328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9C36261-ED28-4001-A557-7C119C52F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67"/>
            <a:stretch/>
          </p:blipFill>
          <p:spPr>
            <a:xfrm>
              <a:off x="863852" y="2260443"/>
              <a:ext cx="5232148" cy="3596328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EF441AE-50AC-4642-8D8C-5E5CE0752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445" y="3508750"/>
              <a:ext cx="231752" cy="381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018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395C24-E306-4217-9175-B3CC5F524778}"/>
              </a:ext>
            </a:extLst>
          </p:cNvPr>
          <p:cNvCxnSpPr/>
          <p:nvPr/>
        </p:nvCxnSpPr>
        <p:spPr>
          <a:xfrm>
            <a:off x="995082" y="2581628"/>
            <a:ext cx="0" cy="3265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24A937-4ECE-4FB2-9702-F1B7E6219947}"/>
              </a:ext>
            </a:extLst>
          </p:cNvPr>
          <p:cNvCxnSpPr>
            <a:cxnSpLocks/>
          </p:cNvCxnSpPr>
          <p:nvPr/>
        </p:nvCxnSpPr>
        <p:spPr>
          <a:xfrm flipH="1">
            <a:off x="999808" y="5846395"/>
            <a:ext cx="41413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46D2219-7A8F-41BD-B6CA-FF044AD989EC}"/>
              </a:ext>
            </a:extLst>
          </p:cNvPr>
          <p:cNvSpPr/>
          <p:nvPr/>
        </p:nvSpPr>
        <p:spPr>
          <a:xfrm>
            <a:off x="2173107" y="3651324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3E240A-D3E0-4009-B72D-50DB52151C58}"/>
              </a:ext>
            </a:extLst>
          </p:cNvPr>
          <p:cNvSpPr/>
          <p:nvPr/>
        </p:nvSpPr>
        <p:spPr>
          <a:xfrm>
            <a:off x="1825356" y="3920626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C006C4-7E75-46E2-A897-B0EBED4BDCE6}"/>
              </a:ext>
            </a:extLst>
          </p:cNvPr>
          <p:cNvSpPr/>
          <p:nvPr/>
        </p:nvSpPr>
        <p:spPr>
          <a:xfrm>
            <a:off x="2557066" y="383827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03B7D5-EE84-4CFE-AC11-E87F38C5E588}"/>
              </a:ext>
            </a:extLst>
          </p:cNvPr>
          <p:cNvSpPr/>
          <p:nvPr/>
        </p:nvSpPr>
        <p:spPr>
          <a:xfrm>
            <a:off x="2759640" y="3233406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E9AB0EF-6CE9-441C-B8B1-C6E790A6724D}"/>
              </a:ext>
            </a:extLst>
          </p:cNvPr>
          <p:cNvSpPr/>
          <p:nvPr/>
        </p:nvSpPr>
        <p:spPr>
          <a:xfrm>
            <a:off x="2759372" y="3541519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29EF008-67B9-45B8-A600-4FF10FFF7390}"/>
              </a:ext>
            </a:extLst>
          </p:cNvPr>
          <p:cNvSpPr/>
          <p:nvPr/>
        </p:nvSpPr>
        <p:spPr>
          <a:xfrm>
            <a:off x="1867970" y="3520177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8267E9-14E8-427D-BDDA-671F27535735}"/>
              </a:ext>
            </a:extLst>
          </p:cNvPr>
          <p:cNvSpPr/>
          <p:nvPr/>
        </p:nvSpPr>
        <p:spPr>
          <a:xfrm>
            <a:off x="2192624" y="4167641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8C5FD3-8656-4D1C-A46A-AEA23ED5C3E9}"/>
              </a:ext>
            </a:extLst>
          </p:cNvPr>
          <p:cNvSpPr txBox="1"/>
          <p:nvPr/>
        </p:nvSpPr>
        <p:spPr>
          <a:xfrm>
            <a:off x="4414137" y="6029087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BEC88D-063D-4F71-8370-644027AB7B7F}"/>
              </a:ext>
            </a:extLst>
          </p:cNvPr>
          <p:cNvSpPr txBox="1"/>
          <p:nvPr/>
        </p:nvSpPr>
        <p:spPr>
          <a:xfrm>
            <a:off x="451732" y="2129943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feature2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BE453A2-26CF-44E5-BC64-1AE6A7D6812E}"/>
              </a:ext>
            </a:extLst>
          </p:cNvPr>
          <p:cNvSpPr/>
          <p:nvPr/>
        </p:nvSpPr>
        <p:spPr>
          <a:xfrm>
            <a:off x="2262677" y="3250874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17F6B62-413B-4DC3-86B1-C2EF21C5D1BE}"/>
              </a:ext>
            </a:extLst>
          </p:cNvPr>
          <p:cNvSpPr/>
          <p:nvPr/>
        </p:nvSpPr>
        <p:spPr>
          <a:xfrm>
            <a:off x="2631850" y="2912257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3B43866-8BC9-4409-86D1-C77F4D7978AD}"/>
              </a:ext>
            </a:extLst>
          </p:cNvPr>
          <p:cNvSpPr/>
          <p:nvPr/>
        </p:nvSpPr>
        <p:spPr>
          <a:xfrm>
            <a:off x="3091909" y="324600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6D4E835-19DB-4B25-8257-2F23F96AEB6A}"/>
              </a:ext>
            </a:extLst>
          </p:cNvPr>
          <p:cNvSpPr/>
          <p:nvPr/>
        </p:nvSpPr>
        <p:spPr>
          <a:xfrm>
            <a:off x="2100116" y="2975959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BCC37C8-0AE5-4054-9EEA-72513B722001}"/>
              </a:ext>
            </a:extLst>
          </p:cNvPr>
          <p:cNvSpPr/>
          <p:nvPr/>
        </p:nvSpPr>
        <p:spPr>
          <a:xfrm>
            <a:off x="2963494" y="292902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52F7482-2D18-4808-9990-B02A5476E3AC}"/>
              </a:ext>
            </a:extLst>
          </p:cNvPr>
          <p:cNvSpPr/>
          <p:nvPr/>
        </p:nvSpPr>
        <p:spPr>
          <a:xfrm>
            <a:off x="3196394" y="4939612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CDACF67-85D0-4003-8B9F-8AAE84CC20D9}"/>
              </a:ext>
            </a:extLst>
          </p:cNvPr>
          <p:cNvSpPr/>
          <p:nvPr/>
        </p:nvSpPr>
        <p:spPr>
          <a:xfrm>
            <a:off x="2848643" y="5208914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73D01C7-AE92-491E-B9CE-7335DAED7182}"/>
              </a:ext>
            </a:extLst>
          </p:cNvPr>
          <p:cNvSpPr/>
          <p:nvPr/>
        </p:nvSpPr>
        <p:spPr>
          <a:xfrm>
            <a:off x="3580353" y="5126561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400D6E-54C4-4179-AA0A-8DB8B7F04BC1}"/>
              </a:ext>
            </a:extLst>
          </p:cNvPr>
          <p:cNvSpPr/>
          <p:nvPr/>
        </p:nvSpPr>
        <p:spPr>
          <a:xfrm>
            <a:off x="4678856" y="3652137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029C666-B278-4737-AB1D-237D383B12A0}"/>
              </a:ext>
            </a:extLst>
          </p:cNvPr>
          <p:cNvSpPr/>
          <p:nvPr/>
        </p:nvSpPr>
        <p:spPr>
          <a:xfrm>
            <a:off x="3410479" y="489081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CF62385-4E3A-4FB0-A18A-C166099B519A}"/>
              </a:ext>
            </a:extLst>
          </p:cNvPr>
          <p:cNvSpPr/>
          <p:nvPr/>
        </p:nvSpPr>
        <p:spPr>
          <a:xfrm>
            <a:off x="2891257" y="4808465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A7BFD90-E96D-4B66-8388-D929AD9E4B37}"/>
              </a:ext>
            </a:extLst>
          </p:cNvPr>
          <p:cNvSpPr/>
          <p:nvPr/>
        </p:nvSpPr>
        <p:spPr>
          <a:xfrm>
            <a:off x="3215911" y="5455929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4B9C28-59C0-4D14-BEA4-DB26F30AA525}"/>
              </a:ext>
            </a:extLst>
          </p:cNvPr>
          <p:cNvSpPr/>
          <p:nvPr/>
        </p:nvSpPr>
        <p:spPr>
          <a:xfrm>
            <a:off x="4331790" y="3848339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B3A9732-3C1C-4D51-B40A-C9F992F16585}"/>
              </a:ext>
            </a:extLst>
          </p:cNvPr>
          <p:cNvSpPr/>
          <p:nvPr/>
        </p:nvSpPr>
        <p:spPr>
          <a:xfrm>
            <a:off x="4551066" y="333098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754B3DA-B519-4441-A869-EC97346407E0}"/>
              </a:ext>
            </a:extLst>
          </p:cNvPr>
          <p:cNvSpPr/>
          <p:nvPr/>
        </p:nvSpPr>
        <p:spPr>
          <a:xfrm>
            <a:off x="4874570" y="3836020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B305F51-011C-4425-9431-E27EF659134A}"/>
              </a:ext>
            </a:extLst>
          </p:cNvPr>
          <p:cNvSpPr/>
          <p:nvPr/>
        </p:nvSpPr>
        <p:spPr>
          <a:xfrm>
            <a:off x="4665656" y="4073065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1AF287-4514-4977-942E-ACB3514BFDCF}"/>
              </a:ext>
            </a:extLst>
          </p:cNvPr>
          <p:cNvSpPr/>
          <p:nvPr/>
        </p:nvSpPr>
        <p:spPr>
          <a:xfrm>
            <a:off x="5052780" y="3251049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4FA5B2C-18F1-46EE-9D0B-BE22050970F8}"/>
              </a:ext>
            </a:extLst>
          </p:cNvPr>
          <p:cNvCxnSpPr/>
          <p:nvPr/>
        </p:nvCxnSpPr>
        <p:spPr>
          <a:xfrm>
            <a:off x="6877355" y="2562977"/>
            <a:ext cx="0" cy="3265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09108AF-547B-4F1E-99C6-CE2CA66FB67B}"/>
              </a:ext>
            </a:extLst>
          </p:cNvPr>
          <p:cNvCxnSpPr>
            <a:cxnSpLocks/>
          </p:cNvCxnSpPr>
          <p:nvPr/>
        </p:nvCxnSpPr>
        <p:spPr>
          <a:xfrm flipH="1">
            <a:off x="6882081" y="5827744"/>
            <a:ext cx="41413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B529F9D1-7F06-416B-8727-7235198D9D1F}"/>
              </a:ext>
            </a:extLst>
          </p:cNvPr>
          <p:cNvSpPr/>
          <p:nvPr/>
        </p:nvSpPr>
        <p:spPr>
          <a:xfrm>
            <a:off x="8055380" y="363267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0E670-C955-4DCB-9721-978D9304390B}"/>
              </a:ext>
            </a:extLst>
          </p:cNvPr>
          <p:cNvSpPr/>
          <p:nvPr/>
        </p:nvSpPr>
        <p:spPr>
          <a:xfrm>
            <a:off x="7707629" y="3901975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FC9DCF6-2192-4AB6-A49B-5669C73CD73D}"/>
              </a:ext>
            </a:extLst>
          </p:cNvPr>
          <p:cNvSpPr/>
          <p:nvPr/>
        </p:nvSpPr>
        <p:spPr>
          <a:xfrm>
            <a:off x="8439339" y="3819622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9D79B46-5D8B-4B67-BA3A-B34471485F8A}"/>
              </a:ext>
            </a:extLst>
          </p:cNvPr>
          <p:cNvSpPr/>
          <p:nvPr/>
        </p:nvSpPr>
        <p:spPr>
          <a:xfrm>
            <a:off x="8641913" y="3214755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2712E4B-C147-49D7-810F-F48EDCCEFBE9}"/>
              </a:ext>
            </a:extLst>
          </p:cNvPr>
          <p:cNvSpPr/>
          <p:nvPr/>
        </p:nvSpPr>
        <p:spPr>
          <a:xfrm>
            <a:off x="8641645" y="352286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BA543A-1F27-424A-AAF2-C33936856EC4}"/>
              </a:ext>
            </a:extLst>
          </p:cNvPr>
          <p:cNvSpPr/>
          <p:nvPr/>
        </p:nvSpPr>
        <p:spPr>
          <a:xfrm>
            <a:off x="7750243" y="3501526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B4C659F-492D-4CA6-BE26-634D1A6B6996}"/>
              </a:ext>
            </a:extLst>
          </p:cNvPr>
          <p:cNvSpPr/>
          <p:nvPr/>
        </p:nvSpPr>
        <p:spPr>
          <a:xfrm>
            <a:off x="8074897" y="4148990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49AA2A-298E-4AF0-A306-621A7138888A}"/>
              </a:ext>
            </a:extLst>
          </p:cNvPr>
          <p:cNvSpPr txBox="1"/>
          <p:nvPr/>
        </p:nvSpPr>
        <p:spPr>
          <a:xfrm>
            <a:off x="10296410" y="6010436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351083-430B-466E-A114-AC32B6E871CE}"/>
              </a:ext>
            </a:extLst>
          </p:cNvPr>
          <p:cNvSpPr txBox="1"/>
          <p:nvPr/>
        </p:nvSpPr>
        <p:spPr>
          <a:xfrm>
            <a:off x="6334005" y="2111292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feature2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49319B-DA78-42D7-B5D9-2C49BE4737B5}"/>
              </a:ext>
            </a:extLst>
          </p:cNvPr>
          <p:cNvSpPr/>
          <p:nvPr/>
        </p:nvSpPr>
        <p:spPr>
          <a:xfrm>
            <a:off x="8144950" y="323222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9B2DC92-0A81-4453-A1E9-E74CBC2D8787}"/>
              </a:ext>
            </a:extLst>
          </p:cNvPr>
          <p:cNvSpPr/>
          <p:nvPr/>
        </p:nvSpPr>
        <p:spPr>
          <a:xfrm>
            <a:off x="8514123" y="2893606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0D454E5-27FC-423B-8142-2A3313DDFF1E}"/>
              </a:ext>
            </a:extLst>
          </p:cNvPr>
          <p:cNvSpPr/>
          <p:nvPr/>
        </p:nvSpPr>
        <p:spPr>
          <a:xfrm>
            <a:off x="8974182" y="3227352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B2F955C-B5A7-49DB-A4C2-48DA1C8CE2EA}"/>
              </a:ext>
            </a:extLst>
          </p:cNvPr>
          <p:cNvSpPr/>
          <p:nvPr/>
        </p:nvSpPr>
        <p:spPr>
          <a:xfrm>
            <a:off x="7982389" y="295730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CBB0882-FE7E-4E14-927D-DF69FA172B96}"/>
              </a:ext>
            </a:extLst>
          </p:cNvPr>
          <p:cNvSpPr/>
          <p:nvPr/>
        </p:nvSpPr>
        <p:spPr>
          <a:xfrm>
            <a:off x="8845767" y="2910372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37435CD-AD9F-420A-B7A4-3EA6E1B43B0D}"/>
              </a:ext>
            </a:extLst>
          </p:cNvPr>
          <p:cNvSpPr/>
          <p:nvPr/>
        </p:nvSpPr>
        <p:spPr>
          <a:xfrm>
            <a:off x="9078667" y="4920961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885DE8F-83C7-4BA2-816B-CCB47E2CB341}"/>
              </a:ext>
            </a:extLst>
          </p:cNvPr>
          <p:cNvSpPr/>
          <p:nvPr/>
        </p:nvSpPr>
        <p:spPr>
          <a:xfrm>
            <a:off x="8730916" y="519026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E18EE25-9A9C-47DD-BDA3-AFE14964FBE0}"/>
              </a:ext>
            </a:extLst>
          </p:cNvPr>
          <p:cNvSpPr/>
          <p:nvPr/>
        </p:nvSpPr>
        <p:spPr>
          <a:xfrm>
            <a:off x="9462626" y="5107910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5325B9B-B928-4447-B1F4-A6B3779A2BD8}"/>
              </a:ext>
            </a:extLst>
          </p:cNvPr>
          <p:cNvSpPr/>
          <p:nvPr/>
        </p:nvSpPr>
        <p:spPr>
          <a:xfrm>
            <a:off x="10561129" y="3633486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ACFDB96-BF61-4017-A1AD-B522A1501967}"/>
              </a:ext>
            </a:extLst>
          </p:cNvPr>
          <p:cNvSpPr/>
          <p:nvPr/>
        </p:nvSpPr>
        <p:spPr>
          <a:xfrm>
            <a:off x="9292752" y="4872167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B518A93-B4D3-4A28-B653-8716107C03C1}"/>
              </a:ext>
            </a:extLst>
          </p:cNvPr>
          <p:cNvSpPr/>
          <p:nvPr/>
        </p:nvSpPr>
        <p:spPr>
          <a:xfrm>
            <a:off x="8773530" y="4789814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E5B1123-04DB-4887-AB91-F579AF51F00A}"/>
              </a:ext>
            </a:extLst>
          </p:cNvPr>
          <p:cNvSpPr/>
          <p:nvPr/>
        </p:nvSpPr>
        <p:spPr>
          <a:xfrm>
            <a:off x="9098184" y="543727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EA6BF23-6C7E-4B20-9B18-CB542FB06562}"/>
              </a:ext>
            </a:extLst>
          </p:cNvPr>
          <p:cNvSpPr/>
          <p:nvPr/>
        </p:nvSpPr>
        <p:spPr>
          <a:xfrm>
            <a:off x="10214063" y="382968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A9836C9-673D-4A7C-BD90-29CEE4971619}"/>
              </a:ext>
            </a:extLst>
          </p:cNvPr>
          <p:cNvSpPr/>
          <p:nvPr/>
        </p:nvSpPr>
        <p:spPr>
          <a:xfrm>
            <a:off x="10433339" y="3312337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E9B7784-8464-41A8-A2A9-3D952B2D1F26}"/>
              </a:ext>
            </a:extLst>
          </p:cNvPr>
          <p:cNvSpPr/>
          <p:nvPr/>
        </p:nvSpPr>
        <p:spPr>
          <a:xfrm>
            <a:off x="10756843" y="3817369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A044FD3-58D0-4B3F-B29E-50B14D5869A2}"/>
              </a:ext>
            </a:extLst>
          </p:cNvPr>
          <p:cNvSpPr/>
          <p:nvPr/>
        </p:nvSpPr>
        <p:spPr>
          <a:xfrm>
            <a:off x="10547929" y="4054414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D985DFE-5DC6-4964-B7BF-04C65D0D726A}"/>
              </a:ext>
            </a:extLst>
          </p:cNvPr>
          <p:cNvSpPr/>
          <p:nvPr/>
        </p:nvSpPr>
        <p:spPr>
          <a:xfrm>
            <a:off x="10935053" y="323239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E299615-5A14-4DA3-AD82-185B869CAD81}"/>
              </a:ext>
            </a:extLst>
          </p:cNvPr>
          <p:cNvSpPr/>
          <p:nvPr/>
        </p:nvSpPr>
        <p:spPr>
          <a:xfrm>
            <a:off x="7494878" y="2480624"/>
            <a:ext cx="1855508" cy="20834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508E6BD-3D91-4CC9-9948-D12389F10253}"/>
              </a:ext>
            </a:extLst>
          </p:cNvPr>
          <p:cNvSpPr/>
          <p:nvPr/>
        </p:nvSpPr>
        <p:spPr>
          <a:xfrm>
            <a:off x="9910888" y="2975959"/>
            <a:ext cx="1500991" cy="151818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7A12CB7-EF1E-44E6-9A94-7B6353615DEB}"/>
              </a:ext>
            </a:extLst>
          </p:cNvPr>
          <p:cNvSpPr/>
          <p:nvPr/>
        </p:nvSpPr>
        <p:spPr>
          <a:xfrm>
            <a:off x="8467866" y="4577067"/>
            <a:ext cx="1307392" cy="123765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내용 개체 틀 2">
            <a:extLst>
              <a:ext uri="{FF2B5EF4-FFF2-40B4-BE49-F238E27FC236}">
                <a16:creationId xmlns:a16="http://schemas.microsoft.com/office/drawing/2014/main" id="{7D400A34-81F5-4822-93F3-E0CF80B0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91" y="1499567"/>
            <a:ext cx="4141305" cy="579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비지도 학습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02E196-A92F-4677-BF7E-45C2A074F39C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B6E1DD-B3A9-443F-9B19-AB37B3C67C3A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</p:spTree>
    <p:extLst>
      <p:ext uri="{BB962C8B-B14F-4D97-AF65-F5344CB8AC3E}">
        <p14:creationId xmlns:p14="http://schemas.microsoft.com/office/powerpoint/2010/main" val="360501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F8803E-6FD1-483E-9BEA-DAD6F8FB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89" y="2315817"/>
            <a:ext cx="4359967" cy="41251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E5C96E-7CF6-4781-93B0-8A2B6744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074" y="2326968"/>
            <a:ext cx="3837875" cy="3977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EEE6EC-72E4-4EA1-8AE8-5482BC64E6A1}"/>
              </a:ext>
            </a:extLst>
          </p:cNvPr>
          <p:cNvSpPr txBox="1"/>
          <p:nvPr/>
        </p:nvSpPr>
        <p:spPr>
          <a:xfrm>
            <a:off x="1887604" y="4881683"/>
            <a:ext cx="51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1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28B23-FFA1-4416-9252-1CDDB96AE66D}"/>
              </a:ext>
            </a:extLst>
          </p:cNvPr>
          <p:cNvSpPr txBox="1"/>
          <p:nvPr/>
        </p:nvSpPr>
        <p:spPr>
          <a:xfrm>
            <a:off x="1965703" y="3322429"/>
            <a:ext cx="51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2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3EAD8-2BD2-4789-BF1F-E03B6B63CC0B}"/>
              </a:ext>
            </a:extLst>
          </p:cNvPr>
          <p:cNvSpPr txBox="1"/>
          <p:nvPr/>
        </p:nvSpPr>
        <p:spPr>
          <a:xfrm>
            <a:off x="6877801" y="4951784"/>
            <a:ext cx="49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93DC3-B340-49D7-8987-B33490676207}"/>
              </a:ext>
            </a:extLst>
          </p:cNvPr>
          <p:cNvSpPr txBox="1"/>
          <p:nvPr/>
        </p:nvSpPr>
        <p:spPr>
          <a:xfrm>
            <a:off x="6877801" y="2685687"/>
            <a:ext cx="49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1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B40C9-B640-4E06-93D1-63B2FB419A27}"/>
              </a:ext>
            </a:extLst>
          </p:cNvPr>
          <p:cNvSpPr txBox="1"/>
          <p:nvPr/>
        </p:nvSpPr>
        <p:spPr>
          <a:xfrm>
            <a:off x="6877801" y="3853839"/>
            <a:ext cx="49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2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F5F00-25B0-49A7-9EF7-2297813808A7}"/>
              </a:ext>
            </a:extLst>
          </p:cNvPr>
          <p:cNvSpPr txBox="1"/>
          <p:nvPr/>
        </p:nvSpPr>
        <p:spPr>
          <a:xfrm>
            <a:off x="2100600" y="2326968"/>
            <a:ext cx="519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6F73A017-5E59-4BF7-8562-61722061C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91" y="1535628"/>
            <a:ext cx="4544384" cy="387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비지도 학습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차원축소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9A2E83-F53B-4C5B-96AB-85B30AE208D4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2D9134-A9DE-4611-A3F8-8FFA07141AF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</p:spTree>
    <p:extLst>
      <p:ext uri="{BB962C8B-B14F-4D97-AF65-F5344CB8AC3E}">
        <p14:creationId xmlns:p14="http://schemas.microsoft.com/office/powerpoint/2010/main" val="2260511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566263-BBA4-4AE4-9EC9-09C2790B94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0678" y="2368352"/>
            <a:ext cx="4677836" cy="36560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43A450-CE19-4C01-A49A-DF6DCB1E3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95" y="4123319"/>
            <a:ext cx="4182107" cy="2271801"/>
          </a:xfrm>
          <a:prstGeom prst="rect">
            <a:avLst/>
          </a:prstGeom>
        </p:spPr>
      </p:pic>
      <p:pic>
        <p:nvPicPr>
          <p:cNvPr id="16" name="내용 개체 틀 4">
            <a:extLst>
              <a:ext uri="{FF2B5EF4-FFF2-40B4-BE49-F238E27FC236}">
                <a16:creationId xmlns:a16="http://schemas.microsoft.com/office/drawing/2014/main" id="{FF4C5831-B5EF-452F-A18E-D37FF2B0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945" y="1690688"/>
            <a:ext cx="4335557" cy="234494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462AF6E-26C3-44E7-A257-F68B09F231E6}"/>
              </a:ext>
            </a:extLst>
          </p:cNvPr>
          <p:cNvSpPr/>
          <p:nvPr/>
        </p:nvSpPr>
        <p:spPr>
          <a:xfrm rot="19647702">
            <a:off x="5866927" y="3095329"/>
            <a:ext cx="647463" cy="333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CA59078-5D4A-49FE-A73E-994E9B026BB3}"/>
              </a:ext>
            </a:extLst>
          </p:cNvPr>
          <p:cNvSpPr/>
          <p:nvPr/>
        </p:nvSpPr>
        <p:spPr>
          <a:xfrm rot="2009177">
            <a:off x="5866926" y="4537923"/>
            <a:ext cx="647463" cy="333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6BE8B2-6A58-4F1C-BCEE-BEB7215BAFD8}"/>
              </a:ext>
            </a:extLst>
          </p:cNvPr>
          <p:cNvSpPr txBox="1"/>
          <p:nvPr/>
        </p:nvSpPr>
        <p:spPr>
          <a:xfrm>
            <a:off x="5776055" y="2481943"/>
            <a:ext cx="72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투영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E2A3F1-6D5C-4592-B585-7C23A3C370E5}"/>
              </a:ext>
            </a:extLst>
          </p:cNvPr>
          <p:cNvSpPr txBox="1"/>
          <p:nvPr/>
        </p:nvSpPr>
        <p:spPr>
          <a:xfrm>
            <a:off x="5718514" y="5074553"/>
            <a:ext cx="99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펼치기</a:t>
            </a: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C8DDC581-7F5E-4EB7-AA2A-C719382B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91" y="1520343"/>
            <a:ext cx="454438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비지도 학습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차원축소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BC216-D928-4C9C-8B11-23E95322F3C4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9EEADF-D606-4DD9-8936-C67D66E248A3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</p:spTree>
    <p:extLst>
      <p:ext uri="{BB962C8B-B14F-4D97-AF65-F5344CB8AC3E}">
        <p14:creationId xmlns:p14="http://schemas.microsoft.com/office/powerpoint/2010/main" val="397341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6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D444BA-BE37-46B3-AC9B-FBA32121064A}"/>
              </a:ext>
            </a:extLst>
          </p:cNvPr>
          <p:cNvSpPr txBox="1"/>
          <p:nvPr/>
        </p:nvSpPr>
        <p:spPr>
          <a:xfrm>
            <a:off x="1364973" y="683377"/>
            <a:ext cx="4840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</a:t>
            </a:r>
            <a:endParaRPr lang="ko-KR" altLang="en-US" sz="3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872E9-BDA4-497B-828D-E27376837331}"/>
              </a:ext>
            </a:extLst>
          </p:cNvPr>
          <p:cNvSpPr txBox="1"/>
          <p:nvPr/>
        </p:nvSpPr>
        <p:spPr>
          <a:xfrm>
            <a:off x="1103372" y="1843758"/>
            <a:ext cx="254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9D079-B0A6-4A69-9864-7BF50E4B3B6C}"/>
              </a:ext>
            </a:extLst>
          </p:cNvPr>
          <p:cNvSpPr txBox="1"/>
          <p:nvPr/>
        </p:nvSpPr>
        <p:spPr>
          <a:xfrm>
            <a:off x="1259739" y="2263745"/>
            <a:ext cx="2463580" cy="156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1-1.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용어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1-2.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연속형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범주형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종속변수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1-3.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분석 단계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1C79A5-7D50-4DB9-9E70-C876E2E6AA4A}"/>
              </a:ext>
            </a:extLst>
          </p:cNvPr>
          <p:cNvSpPr/>
          <p:nvPr/>
        </p:nvSpPr>
        <p:spPr>
          <a:xfrm>
            <a:off x="941591" y="1637145"/>
            <a:ext cx="3162147" cy="23699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285F7C1B-1D8C-4731-A8E4-015897B6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6" y="683377"/>
            <a:ext cx="719617" cy="584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634035-4BC7-40C0-87B3-7CF592816348}"/>
              </a:ext>
            </a:extLst>
          </p:cNvPr>
          <p:cNvSpPr txBox="1"/>
          <p:nvPr/>
        </p:nvSpPr>
        <p:spPr>
          <a:xfrm>
            <a:off x="1103372" y="4277541"/>
            <a:ext cx="254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Pre-Processing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7E31B-FC95-4895-968D-BFDAE378E150}"/>
              </a:ext>
            </a:extLst>
          </p:cNvPr>
          <p:cNvSpPr txBox="1"/>
          <p:nvPr/>
        </p:nvSpPr>
        <p:spPr>
          <a:xfrm>
            <a:off x="1259739" y="4697528"/>
            <a:ext cx="277011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2-1.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범주형 변수 처리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2-2.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이상치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결측치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정규화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041A12-12ED-4E9C-AFA2-19E47CBF4ED4}"/>
              </a:ext>
            </a:extLst>
          </p:cNvPr>
          <p:cNvSpPr/>
          <p:nvPr/>
        </p:nvSpPr>
        <p:spPr>
          <a:xfrm>
            <a:off x="941591" y="4126344"/>
            <a:ext cx="3162147" cy="20482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7E308-F4FB-4087-A755-AF30C7D5B1A3}"/>
              </a:ext>
            </a:extLst>
          </p:cNvPr>
          <p:cNvSpPr txBox="1"/>
          <p:nvPr/>
        </p:nvSpPr>
        <p:spPr>
          <a:xfrm>
            <a:off x="4620499" y="1828610"/>
            <a:ext cx="254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EDA /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B8B10-5D6B-4BE7-91AE-0AA2A63D7A8E}"/>
              </a:ext>
            </a:extLst>
          </p:cNvPr>
          <p:cNvSpPr txBox="1"/>
          <p:nvPr/>
        </p:nvSpPr>
        <p:spPr>
          <a:xfrm>
            <a:off x="4850755" y="2248597"/>
            <a:ext cx="2463580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3-1.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기본차트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3-2.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분포차트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3-3.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차트조절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73F4AB-1BC5-4635-9B13-6BC6B1B8F588}"/>
              </a:ext>
            </a:extLst>
          </p:cNvPr>
          <p:cNvSpPr/>
          <p:nvPr/>
        </p:nvSpPr>
        <p:spPr>
          <a:xfrm>
            <a:off x="4471512" y="1634835"/>
            <a:ext cx="3162147" cy="23699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83BC3D-ED93-49E2-B946-77A0BB368D0A}"/>
              </a:ext>
            </a:extLst>
          </p:cNvPr>
          <p:cNvSpPr txBox="1"/>
          <p:nvPr/>
        </p:nvSpPr>
        <p:spPr>
          <a:xfrm>
            <a:off x="4620499" y="4277540"/>
            <a:ext cx="254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6881FB-C495-4362-9D20-328E7BDB4E58}"/>
              </a:ext>
            </a:extLst>
          </p:cNvPr>
          <p:cNvSpPr txBox="1"/>
          <p:nvPr/>
        </p:nvSpPr>
        <p:spPr>
          <a:xfrm>
            <a:off x="4789660" y="4697527"/>
            <a:ext cx="277011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4-1.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검증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평가 데이터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4-2.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교차검증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ECD411-9622-4861-8EDA-F7E127916B3E}"/>
              </a:ext>
            </a:extLst>
          </p:cNvPr>
          <p:cNvSpPr/>
          <p:nvPr/>
        </p:nvSpPr>
        <p:spPr>
          <a:xfrm>
            <a:off x="4471512" y="4126343"/>
            <a:ext cx="3162147" cy="20482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FA1F5A-9DD4-4DE5-939A-EAAF7044E43E}"/>
              </a:ext>
            </a:extLst>
          </p:cNvPr>
          <p:cNvSpPr txBox="1"/>
          <p:nvPr/>
        </p:nvSpPr>
        <p:spPr>
          <a:xfrm>
            <a:off x="8163214" y="1828610"/>
            <a:ext cx="254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 튜닝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1825CA-6539-4118-AB0E-CBFCE989FD76}"/>
              </a:ext>
            </a:extLst>
          </p:cNvPr>
          <p:cNvSpPr txBox="1"/>
          <p:nvPr/>
        </p:nvSpPr>
        <p:spPr>
          <a:xfrm>
            <a:off x="8393470" y="2248597"/>
            <a:ext cx="2463580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5-1.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파라미터란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5-2. Random Search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5-3. Grid Search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38ED63-B808-4C21-B68E-D9C8399029ED}"/>
              </a:ext>
            </a:extLst>
          </p:cNvPr>
          <p:cNvSpPr/>
          <p:nvPr/>
        </p:nvSpPr>
        <p:spPr>
          <a:xfrm>
            <a:off x="8001433" y="1621996"/>
            <a:ext cx="3162147" cy="23699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ED752E-096A-49CB-A102-D0CBC92CDF57}"/>
              </a:ext>
            </a:extLst>
          </p:cNvPr>
          <p:cNvSpPr txBox="1"/>
          <p:nvPr/>
        </p:nvSpPr>
        <p:spPr>
          <a:xfrm>
            <a:off x="8163214" y="4277540"/>
            <a:ext cx="254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950392-1A02-40A4-AC70-3AC0C3625352}"/>
              </a:ext>
            </a:extLst>
          </p:cNvPr>
          <p:cNvSpPr txBox="1"/>
          <p:nvPr/>
        </p:nvSpPr>
        <p:spPr>
          <a:xfrm>
            <a:off x="8319581" y="4697527"/>
            <a:ext cx="2770110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6-1.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연속형 종속변수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6-2.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이진형 종속변수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6-3.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과적합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22FCCD-85F3-47C5-9D72-0517D16E9349}"/>
              </a:ext>
            </a:extLst>
          </p:cNvPr>
          <p:cNvSpPr/>
          <p:nvPr/>
        </p:nvSpPr>
        <p:spPr>
          <a:xfrm>
            <a:off x="8001433" y="4126343"/>
            <a:ext cx="3162147" cy="20482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492F39-F81D-4BAF-8CBB-EDC21D29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87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80" name="내용 개체 틀 2">
            <a:extLst>
              <a:ext uri="{FF2B5EF4-FFF2-40B4-BE49-F238E27FC236}">
                <a16:creationId xmlns:a16="http://schemas.microsoft.com/office/drawing/2014/main" id="{1A893815-D6D1-428E-87A1-0513FA96E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91" y="1590136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준지도학습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레이블이 일부만 있는 데이터 구조</a:t>
            </a:r>
          </a:p>
        </p:txBody>
      </p:sp>
      <p:sp>
        <p:nvSpPr>
          <p:cNvPr id="281" name="Rectangle 3">
            <a:extLst>
              <a:ext uri="{FF2B5EF4-FFF2-40B4-BE49-F238E27FC236}">
                <a16:creationId xmlns:a16="http://schemas.microsoft.com/office/drawing/2014/main" id="{22C4DFE4-5D45-4F3E-B913-C3453AE58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29" y="3423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2" name="Rectangle 4">
            <a:extLst>
              <a:ext uri="{FF2B5EF4-FFF2-40B4-BE49-F238E27FC236}">
                <a16:creationId xmlns:a16="http://schemas.microsoft.com/office/drawing/2014/main" id="{53EAD5B2-8AF7-4A14-841B-E6EEAD7B1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29" y="3728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3" name="Rectangle 5">
            <a:extLst>
              <a:ext uri="{FF2B5EF4-FFF2-40B4-BE49-F238E27FC236}">
                <a16:creationId xmlns:a16="http://schemas.microsoft.com/office/drawing/2014/main" id="{0CC3B6BC-508A-4277-A400-277A686F0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29" y="40333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4" name="Rectangle 6">
            <a:extLst>
              <a:ext uri="{FF2B5EF4-FFF2-40B4-BE49-F238E27FC236}">
                <a16:creationId xmlns:a16="http://schemas.microsoft.com/office/drawing/2014/main" id="{39618921-22E4-41E9-B03B-CD78A676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29" y="4338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5" name="Rectangle 7">
            <a:extLst>
              <a:ext uri="{FF2B5EF4-FFF2-40B4-BE49-F238E27FC236}">
                <a16:creationId xmlns:a16="http://schemas.microsoft.com/office/drawing/2014/main" id="{54E15136-1200-485F-926A-960191A8B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29" y="4642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" name="Rectangle 8">
            <a:extLst>
              <a:ext uri="{FF2B5EF4-FFF2-40B4-BE49-F238E27FC236}">
                <a16:creationId xmlns:a16="http://schemas.microsoft.com/office/drawing/2014/main" id="{0581D6A3-BD90-4786-965D-F10618D5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29" y="4947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7" name="Rectangle 9">
            <a:extLst>
              <a:ext uri="{FF2B5EF4-FFF2-40B4-BE49-F238E27FC236}">
                <a16:creationId xmlns:a16="http://schemas.microsoft.com/office/drawing/2014/main" id="{EE3F764C-1054-4CED-98E0-872431C58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29" y="5252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8" name="Rectangle 10">
            <a:extLst>
              <a:ext uri="{FF2B5EF4-FFF2-40B4-BE49-F238E27FC236}">
                <a16:creationId xmlns:a16="http://schemas.microsoft.com/office/drawing/2014/main" id="{F46E8FCB-6F2F-4B9E-A5C2-B0FE62683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29" y="6042169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9" name="Text Box 11">
            <a:extLst>
              <a:ext uri="{FF2B5EF4-FFF2-40B4-BE49-F238E27FC236}">
                <a16:creationId xmlns:a16="http://schemas.microsoft.com/office/drawing/2014/main" id="{66F18017-319C-4BC3-97FE-B872EAC51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541" y="5557384"/>
            <a:ext cx="280988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290" name="Rectangle 12">
            <a:extLst>
              <a:ext uri="{FF2B5EF4-FFF2-40B4-BE49-F238E27FC236}">
                <a16:creationId xmlns:a16="http://schemas.microsoft.com/office/drawing/2014/main" id="{60FD333A-D4B2-4FA6-B2D5-246DD89ED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34237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1" name="Rectangle 13">
            <a:extLst>
              <a:ext uri="{FF2B5EF4-FFF2-40B4-BE49-F238E27FC236}">
                <a16:creationId xmlns:a16="http://schemas.microsoft.com/office/drawing/2014/main" id="{0C67E7D8-22EF-4812-B4C0-CCE857397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37285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2" name="Rectangle 14">
            <a:extLst>
              <a:ext uri="{FF2B5EF4-FFF2-40B4-BE49-F238E27FC236}">
                <a16:creationId xmlns:a16="http://schemas.microsoft.com/office/drawing/2014/main" id="{2BD86283-D6F3-40C3-852C-3C6E85D2D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40333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" name="Rectangle 15">
            <a:extLst>
              <a:ext uri="{FF2B5EF4-FFF2-40B4-BE49-F238E27FC236}">
                <a16:creationId xmlns:a16="http://schemas.microsoft.com/office/drawing/2014/main" id="{634AA5A7-F075-43FE-9013-92DE264AB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43381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4" name="Rectangle 16">
            <a:extLst>
              <a:ext uri="{FF2B5EF4-FFF2-40B4-BE49-F238E27FC236}">
                <a16:creationId xmlns:a16="http://schemas.microsoft.com/office/drawing/2014/main" id="{DB04CFF1-C41E-4786-9B0D-9BF352AA6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46429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5" name="Rectangle 17">
            <a:extLst>
              <a:ext uri="{FF2B5EF4-FFF2-40B4-BE49-F238E27FC236}">
                <a16:creationId xmlns:a16="http://schemas.microsoft.com/office/drawing/2014/main" id="{7EF3007B-6C74-4CA6-83F4-5D6B0C161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49477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" name="Rectangle 18">
            <a:extLst>
              <a:ext uri="{FF2B5EF4-FFF2-40B4-BE49-F238E27FC236}">
                <a16:creationId xmlns:a16="http://schemas.microsoft.com/office/drawing/2014/main" id="{3A043A23-E39D-4282-89F8-1954E58E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52525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" name="Rectangle 19">
            <a:extLst>
              <a:ext uri="{FF2B5EF4-FFF2-40B4-BE49-F238E27FC236}">
                <a16:creationId xmlns:a16="http://schemas.microsoft.com/office/drawing/2014/main" id="{A78E0146-246F-4444-98CE-9B0BC42F1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042169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8" name="Text Box 20">
            <a:extLst>
              <a:ext uri="{FF2B5EF4-FFF2-40B4-BE49-F238E27FC236}">
                <a16:creationId xmlns:a16="http://schemas.microsoft.com/office/drawing/2014/main" id="{D6F57EF2-F2DB-4DFB-940E-67D06837E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529" y="5557384"/>
            <a:ext cx="280987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299" name="Rectangle 21">
            <a:extLst>
              <a:ext uri="{FF2B5EF4-FFF2-40B4-BE49-F238E27FC236}">
                <a16:creationId xmlns:a16="http://schemas.microsoft.com/office/drawing/2014/main" id="{EEE313C7-7AE4-415D-9234-41C3D5A83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04" y="3423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" name="Rectangle 22">
            <a:extLst>
              <a:ext uri="{FF2B5EF4-FFF2-40B4-BE49-F238E27FC236}">
                <a16:creationId xmlns:a16="http://schemas.microsoft.com/office/drawing/2014/main" id="{854B83CD-AD04-4C12-9E05-42E9B51DB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04" y="3728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1" name="Rectangle 23">
            <a:extLst>
              <a:ext uri="{FF2B5EF4-FFF2-40B4-BE49-F238E27FC236}">
                <a16:creationId xmlns:a16="http://schemas.microsoft.com/office/drawing/2014/main" id="{E21E83AB-2A25-4DE2-A847-7785368CB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04" y="40333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" name="Rectangle 24">
            <a:extLst>
              <a:ext uri="{FF2B5EF4-FFF2-40B4-BE49-F238E27FC236}">
                <a16:creationId xmlns:a16="http://schemas.microsoft.com/office/drawing/2014/main" id="{631F82D3-99E9-428E-BFA9-97C1F0E40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04" y="4338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3" name="Rectangle 25">
            <a:extLst>
              <a:ext uri="{FF2B5EF4-FFF2-40B4-BE49-F238E27FC236}">
                <a16:creationId xmlns:a16="http://schemas.microsoft.com/office/drawing/2014/main" id="{E04E97D6-26A8-43B8-872C-6E8521C60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04" y="4642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" name="Rectangle 26">
            <a:extLst>
              <a:ext uri="{FF2B5EF4-FFF2-40B4-BE49-F238E27FC236}">
                <a16:creationId xmlns:a16="http://schemas.microsoft.com/office/drawing/2014/main" id="{7FED1534-B0EC-46F3-827F-66BE9D817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04" y="4947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5" name="Rectangle 27">
            <a:extLst>
              <a:ext uri="{FF2B5EF4-FFF2-40B4-BE49-F238E27FC236}">
                <a16:creationId xmlns:a16="http://schemas.microsoft.com/office/drawing/2014/main" id="{DCFB5D7F-DE93-4B31-82EF-66A3647BF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04" y="5252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6" name="Rectangle 28">
            <a:extLst>
              <a:ext uri="{FF2B5EF4-FFF2-40B4-BE49-F238E27FC236}">
                <a16:creationId xmlns:a16="http://schemas.microsoft.com/office/drawing/2014/main" id="{27FD5DFE-039C-45FC-9D5B-2A32C0D7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04" y="6042169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7" name="Text Box 29">
            <a:extLst>
              <a:ext uri="{FF2B5EF4-FFF2-40B4-BE49-F238E27FC236}">
                <a16:creationId xmlns:a16="http://schemas.microsoft.com/office/drawing/2014/main" id="{95EF943D-B509-4079-86CF-8A12EE998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16" y="5557384"/>
            <a:ext cx="280988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308" name="Rectangle 30">
            <a:extLst>
              <a:ext uri="{FF2B5EF4-FFF2-40B4-BE49-F238E27FC236}">
                <a16:creationId xmlns:a16="http://schemas.microsoft.com/office/drawing/2014/main" id="{06DE2849-083E-4C69-8723-A3B82EDE3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891" y="34237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9" name="Rectangle 31">
            <a:extLst>
              <a:ext uri="{FF2B5EF4-FFF2-40B4-BE49-F238E27FC236}">
                <a16:creationId xmlns:a16="http://schemas.microsoft.com/office/drawing/2014/main" id="{CF1E2270-1C94-4A48-96C7-55EF319FA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891" y="37285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0" name="Rectangle 32">
            <a:extLst>
              <a:ext uri="{FF2B5EF4-FFF2-40B4-BE49-F238E27FC236}">
                <a16:creationId xmlns:a16="http://schemas.microsoft.com/office/drawing/2014/main" id="{1810F19D-57CC-4184-9542-75F6D4752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891" y="40333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1" name="Rectangle 33">
            <a:extLst>
              <a:ext uri="{FF2B5EF4-FFF2-40B4-BE49-F238E27FC236}">
                <a16:creationId xmlns:a16="http://schemas.microsoft.com/office/drawing/2014/main" id="{1409376C-E1A3-4873-A168-B5C62760B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891" y="43381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2" name="Rectangle 34">
            <a:extLst>
              <a:ext uri="{FF2B5EF4-FFF2-40B4-BE49-F238E27FC236}">
                <a16:creationId xmlns:a16="http://schemas.microsoft.com/office/drawing/2014/main" id="{ACB3D843-5832-49EB-B7D5-061BF2165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891" y="46429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3" name="Rectangle 35">
            <a:extLst>
              <a:ext uri="{FF2B5EF4-FFF2-40B4-BE49-F238E27FC236}">
                <a16:creationId xmlns:a16="http://schemas.microsoft.com/office/drawing/2014/main" id="{7FF5418B-FAD9-402C-8149-F1CAA3B39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891" y="49477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4" name="Rectangle 36">
            <a:extLst>
              <a:ext uri="{FF2B5EF4-FFF2-40B4-BE49-F238E27FC236}">
                <a16:creationId xmlns:a16="http://schemas.microsoft.com/office/drawing/2014/main" id="{630C3244-6839-480B-9DB2-7D79C905F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891" y="52525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5" name="Rectangle 37">
            <a:extLst>
              <a:ext uri="{FF2B5EF4-FFF2-40B4-BE49-F238E27FC236}">
                <a16:creationId xmlns:a16="http://schemas.microsoft.com/office/drawing/2014/main" id="{0001E278-3160-482C-80D6-65F4C88B3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891" y="6042169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6" name="Text Box 38">
            <a:extLst>
              <a:ext uri="{FF2B5EF4-FFF2-40B4-BE49-F238E27FC236}">
                <a16:creationId xmlns:a16="http://schemas.microsoft.com/office/drawing/2014/main" id="{758CB9C1-4001-459C-849F-223C11796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04" y="5557384"/>
            <a:ext cx="280987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317" name="Rectangle 39">
            <a:extLst>
              <a:ext uri="{FF2B5EF4-FFF2-40B4-BE49-F238E27FC236}">
                <a16:creationId xmlns:a16="http://schemas.microsoft.com/office/drawing/2014/main" id="{FDD36389-645D-4878-A251-55B719C76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879" y="3423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8" name="Rectangle 40">
            <a:extLst>
              <a:ext uri="{FF2B5EF4-FFF2-40B4-BE49-F238E27FC236}">
                <a16:creationId xmlns:a16="http://schemas.microsoft.com/office/drawing/2014/main" id="{F4966CF0-1907-4ACC-808B-9F87ADA3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879" y="3728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9" name="Rectangle 41">
            <a:extLst>
              <a:ext uri="{FF2B5EF4-FFF2-40B4-BE49-F238E27FC236}">
                <a16:creationId xmlns:a16="http://schemas.microsoft.com/office/drawing/2014/main" id="{7E3D68D9-216F-4A41-8A98-C11425FD5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879" y="40333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0" name="Rectangle 42">
            <a:extLst>
              <a:ext uri="{FF2B5EF4-FFF2-40B4-BE49-F238E27FC236}">
                <a16:creationId xmlns:a16="http://schemas.microsoft.com/office/drawing/2014/main" id="{5629AE13-1E38-4274-8D8E-DDC6DCB1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879" y="4338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1" name="Rectangle 43">
            <a:extLst>
              <a:ext uri="{FF2B5EF4-FFF2-40B4-BE49-F238E27FC236}">
                <a16:creationId xmlns:a16="http://schemas.microsoft.com/office/drawing/2014/main" id="{D717A81F-2A0F-4645-A5ED-1B476CAE1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879" y="4642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2" name="Rectangle 44">
            <a:extLst>
              <a:ext uri="{FF2B5EF4-FFF2-40B4-BE49-F238E27FC236}">
                <a16:creationId xmlns:a16="http://schemas.microsoft.com/office/drawing/2014/main" id="{B00EC0F2-219B-4E5B-8BE4-EC4BD32C6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879" y="4947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3" name="Rectangle 45">
            <a:extLst>
              <a:ext uri="{FF2B5EF4-FFF2-40B4-BE49-F238E27FC236}">
                <a16:creationId xmlns:a16="http://schemas.microsoft.com/office/drawing/2014/main" id="{8FE94308-D3ED-4B4A-B028-95FB199EE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879" y="5252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4" name="Rectangle 46">
            <a:extLst>
              <a:ext uri="{FF2B5EF4-FFF2-40B4-BE49-F238E27FC236}">
                <a16:creationId xmlns:a16="http://schemas.microsoft.com/office/drawing/2014/main" id="{FFE3354E-F993-4FB0-B399-A423160A1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879" y="6042169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5" name="Text Box 47">
            <a:extLst>
              <a:ext uri="{FF2B5EF4-FFF2-40B4-BE49-F238E27FC236}">
                <a16:creationId xmlns:a16="http://schemas.microsoft.com/office/drawing/2014/main" id="{62023E4A-E67C-4E56-A068-7DE94F36D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491" y="5557384"/>
            <a:ext cx="280988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326" name="Rectangle 48">
            <a:extLst>
              <a:ext uri="{FF2B5EF4-FFF2-40B4-BE49-F238E27FC236}">
                <a16:creationId xmlns:a16="http://schemas.microsoft.com/office/drawing/2014/main" id="{2A347280-9DD8-4511-AAC2-60648044B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66" y="34237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7" name="Rectangle 49">
            <a:extLst>
              <a:ext uri="{FF2B5EF4-FFF2-40B4-BE49-F238E27FC236}">
                <a16:creationId xmlns:a16="http://schemas.microsoft.com/office/drawing/2014/main" id="{45AB104A-4E57-465E-8E57-3AF6A553D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66" y="37285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8" name="Rectangle 50">
            <a:extLst>
              <a:ext uri="{FF2B5EF4-FFF2-40B4-BE49-F238E27FC236}">
                <a16:creationId xmlns:a16="http://schemas.microsoft.com/office/drawing/2014/main" id="{A394F5EB-7A59-4F8E-B293-66C1C7D7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66" y="40333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9" name="Rectangle 51">
            <a:extLst>
              <a:ext uri="{FF2B5EF4-FFF2-40B4-BE49-F238E27FC236}">
                <a16:creationId xmlns:a16="http://schemas.microsoft.com/office/drawing/2014/main" id="{140F81FA-BACC-42F7-A4BA-6491F6F72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66" y="43381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0" name="Rectangle 52">
            <a:extLst>
              <a:ext uri="{FF2B5EF4-FFF2-40B4-BE49-F238E27FC236}">
                <a16:creationId xmlns:a16="http://schemas.microsoft.com/office/drawing/2014/main" id="{BC496A67-17B3-44DD-9ED2-80AC079C8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66" y="46429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1" name="Rectangle 53">
            <a:extLst>
              <a:ext uri="{FF2B5EF4-FFF2-40B4-BE49-F238E27FC236}">
                <a16:creationId xmlns:a16="http://schemas.microsoft.com/office/drawing/2014/main" id="{80E3EAA1-75AE-4276-A61E-3666ED8D8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66" y="49477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2" name="Rectangle 54">
            <a:extLst>
              <a:ext uri="{FF2B5EF4-FFF2-40B4-BE49-F238E27FC236}">
                <a16:creationId xmlns:a16="http://schemas.microsoft.com/office/drawing/2014/main" id="{F4675097-CD41-4684-9795-B5D985850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66" y="52525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3" name="Rectangle 55">
            <a:extLst>
              <a:ext uri="{FF2B5EF4-FFF2-40B4-BE49-F238E27FC236}">
                <a16:creationId xmlns:a16="http://schemas.microsoft.com/office/drawing/2014/main" id="{D0926DA4-90AD-4F85-8EAE-13C551031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66" y="6042169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4" name="Text Box 56">
            <a:extLst>
              <a:ext uri="{FF2B5EF4-FFF2-40B4-BE49-F238E27FC236}">
                <a16:creationId xmlns:a16="http://schemas.microsoft.com/office/drawing/2014/main" id="{BD797169-7F6F-4994-ADF6-FACA77B3D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479" y="5557384"/>
            <a:ext cx="280987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335" name="Rectangle 57">
            <a:extLst>
              <a:ext uri="{FF2B5EF4-FFF2-40B4-BE49-F238E27FC236}">
                <a16:creationId xmlns:a16="http://schemas.microsoft.com/office/drawing/2014/main" id="{40CFFBC0-7F37-48DC-98B0-7F97A27D9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29" y="3423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6" name="Rectangle 58">
            <a:extLst>
              <a:ext uri="{FF2B5EF4-FFF2-40B4-BE49-F238E27FC236}">
                <a16:creationId xmlns:a16="http://schemas.microsoft.com/office/drawing/2014/main" id="{525D501F-2E82-487D-86C6-74C7F0E35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29" y="3728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" name="Rectangle 59">
            <a:extLst>
              <a:ext uri="{FF2B5EF4-FFF2-40B4-BE49-F238E27FC236}">
                <a16:creationId xmlns:a16="http://schemas.microsoft.com/office/drawing/2014/main" id="{C5296A90-C38D-42A2-8D75-50214EDE5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29" y="40333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" name="Rectangle 60">
            <a:extLst>
              <a:ext uri="{FF2B5EF4-FFF2-40B4-BE49-F238E27FC236}">
                <a16:creationId xmlns:a16="http://schemas.microsoft.com/office/drawing/2014/main" id="{EA3F9644-0493-4164-B797-015B4F245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29" y="4338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9" name="Rectangle 61">
            <a:extLst>
              <a:ext uri="{FF2B5EF4-FFF2-40B4-BE49-F238E27FC236}">
                <a16:creationId xmlns:a16="http://schemas.microsoft.com/office/drawing/2014/main" id="{984E4217-5A2D-4D21-B17B-D86DF838B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29" y="4642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0" name="Rectangle 62">
            <a:extLst>
              <a:ext uri="{FF2B5EF4-FFF2-40B4-BE49-F238E27FC236}">
                <a16:creationId xmlns:a16="http://schemas.microsoft.com/office/drawing/2014/main" id="{592350E2-AD12-4959-AC24-819955DF5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29" y="4947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1" name="Rectangle 63">
            <a:extLst>
              <a:ext uri="{FF2B5EF4-FFF2-40B4-BE49-F238E27FC236}">
                <a16:creationId xmlns:a16="http://schemas.microsoft.com/office/drawing/2014/main" id="{17988471-DD4F-433B-ACA5-82D20DD62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29" y="5252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2" name="Rectangle 64">
            <a:extLst>
              <a:ext uri="{FF2B5EF4-FFF2-40B4-BE49-F238E27FC236}">
                <a16:creationId xmlns:a16="http://schemas.microsoft.com/office/drawing/2014/main" id="{BB00C85D-24B2-47C6-BF7D-8192338AF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29" y="6042169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3" name="Text Box 65">
            <a:extLst>
              <a:ext uri="{FF2B5EF4-FFF2-40B4-BE49-F238E27FC236}">
                <a16:creationId xmlns:a16="http://schemas.microsoft.com/office/drawing/2014/main" id="{951D52A2-2A63-4C7B-9D26-F006ABF66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941" y="5557384"/>
            <a:ext cx="280988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344" name="Rectangle 66">
            <a:extLst>
              <a:ext uri="{FF2B5EF4-FFF2-40B4-BE49-F238E27FC236}">
                <a16:creationId xmlns:a16="http://schemas.microsoft.com/office/drawing/2014/main" id="{0CFD066A-8F47-45FA-ACD0-59E6B4E2A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16" y="34237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5" name="Rectangle 67">
            <a:extLst>
              <a:ext uri="{FF2B5EF4-FFF2-40B4-BE49-F238E27FC236}">
                <a16:creationId xmlns:a16="http://schemas.microsoft.com/office/drawing/2014/main" id="{58B10D73-737D-452C-81E3-F4591406B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16" y="37285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6" name="Rectangle 68">
            <a:extLst>
              <a:ext uri="{FF2B5EF4-FFF2-40B4-BE49-F238E27FC236}">
                <a16:creationId xmlns:a16="http://schemas.microsoft.com/office/drawing/2014/main" id="{6016F91F-B81D-4A77-9620-59EFC5835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16" y="40333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7" name="Rectangle 69">
            <a:extLst>
              <a:ext uri="{FF2B5EF4-FFF2-40B4-BE49-F238E27FC236}">
                <a16:creationId xmlns:a16="http://schemas.microsoft.com/office/drawing/2014/main" id="{74234729-0FBF-46C6-852F-D29C27631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16" y="43381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8" name="Rectangle 70">
            <a:extLst>
              <a:ext uri="{FF2B5EF4-FFF2-40B4-BE49-F238E27FC236}">
                <a16:creationId xmlns:a16="http://schemas.microsoft.com/office/drawing/2014/main" id="{8BB837F0-1F46-4F9A-A89A-784EC82AA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16" y="46429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9" name="Rectangle 71">
            <a:extLst>
              <a:ext uri="{FF2B5EF4-FFF2-40B4-BE49-F238E27FC236}">
                <a16:creationId xmlns:a16="http://schemas.microsoft.com/office/drawing/2014/main" id="{24C0CDAE-AF19-4D44-B4C4-CF24C6988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16" y="49477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0" name="Rectangle 72">
            <a:extLst>
              <a:ext uri="{FF2B5EF4-FFF2-40B4-BE49-F238E27FC236}">
                <a16:creationId xmlns:a16="http://schemas.microsoft.com/office/drawing/2014/main" id="{35C999AC-D47E-4F94-A93F-B63553242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16" y="52525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1" name="Rectangle 73">
            <a:extLst>
              <a:ext uri="{FF2B5EF4-FFF2-40B4-BE49-F238E27FC236}">
                <a16:creationId xmlns:a16="http://schemas.microsoft.com/office/drawing/2014/main" id="{38FBF12A-773C-48FA-AE29-03F447942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16" y="6042169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2" name="Text Box 74">
            <a:extLst>
              <a:ext uri="{FF2B5EF4-FFF2-40B4-BE49-F238E27FC236}">
                <a16:creationId xmlns:a16="http://schemas.microsoft.com/office/drawing/2014/main" id="{24FF82C3-68DE-4FB7-8A0C-3F8E0C28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5929" y="5557384"/>
            <a:ext cx="280987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353" name="Rectangle 75">
            <a:extLst>
              <a:ext uri="{FF2B5EF4-FFF2-40B4-BE49-F238E27FC236}">
                <a16:creationId xmlns:a16="http://schemas.microsoft.com/office/drawing/2014/main" id="{765D6CD6-23E5-4701-9822-2BB7A8E64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04" y="3423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4" name="Rectangle 76">
            <a:extLst>
              <a:ext uri="{FF2B5EF4-FFF2-40B4-BE49-F238E27FC236}">
                <a16:creationId xmlns:a16="http://schemas.microsoft.com/office/drawing/2014/main" id="{E3F99F51-97B3-493B-B2CE-1A6793FB3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04" y="3728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5" name="Rectangle 77">
            <a:extLst>
              <a:ext uri="{FF2B5EF4-FFF2-40B4-BE49-F238E27FC236}">
                <a16:creationId xmlns:a16="http://schemas.microsoft.com/office/drawing/2014/main" id="{2D9A385B-2B0D-4A12-9593-94FB21CA5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04" y="40333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6" name="Rectangle 78">
            <a:extLst>
              <a:ext uri="{FF2B5EF4-FFF2-40B4-BE49-F238E27FC236}">
                <a16:creationId xmlns:a16="http://schemas.microsoft.com/office/drawing/2014/main" id="{9DF6195E-5D02-4B02-BEC3-02DD8F255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04" y="4338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7" name="Rectangle 79">
            <a:extLst>
              <a:ext uri="{FF2B5EF4-FFF2-40B4-BE49-F238E27FC236}">
                <a16:creationId xmlns:a16="http://schemas.microsoft.com/office/drawing/2014/main" id="{C9AF800F-054E-4CB5-B8EE-280EDB5B2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04" y="4642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8" name="Rectangle 80">
            <a:extLst>
              <a:ext uri="{FF2B5EF4-FFF2-40B4-BE49-F238E27FC236}">
                <a16:creationId xmlns:a16="http://schemas.microsoft.com/office/drawing/2014/main" id="{FC63A34B-5165-46D5-A359-41C166BE6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04" y="4947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9" name="Rectangle 81">
            <a:extLst>
              <a:ext uri="{FF2B5EF4-FFF2-40B4-BE49-F238E27FC236}">
                <a16:creationId xmlns:a16="http://schemas.microsoft.com/office/drawing/2014/main" id="{C144FB49-9ADA-4B06-9E5D-855ACC87B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04" y="5252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0" name="Rectangle 82">
            <a:extLst>
              <a:ext uri="{FF2B5EF4-FFF2-40B4-BE49-F238E27FC236}">
                <a16:creationId xmlns:a16="http://schemas.microsoft.com/office/drawing/2014/main" id="{E6CBB84B-B246-4A91-92AF-9897694F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04" y="6042169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1" name="Text Box 83">
            <a:extLst>
              <a:ext uri="{FF2B5EF4-FFF2-40B4-BE49-F238E27FC236}">
                <a16:creationId xmlns:a16="http://schemas.microsoft.com/office/drawing/2014/main" id="{A6958E81-6412-4115-A21D-A23651AC0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16" y="5557384"/>
            <a:ext cx="280988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362" name="Rectangle 84">
            <a:extLst>
              <a:ext uri="{FF2B5EF4-FFF2-40B4-BE49-F238E27FC236}">
                <a16:creationId xmlns:a16="http://schemas.microsoft.com/office/drawing/2014/main" id="{C37649EA-50A8-4FF2-9178-ECCDC975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54" y="3423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3" name="Rectangle 85">
            <a:extLst>
              <a:ext uri="{FF2B5EF4-FFF2-40B4-BE49-F238E27FC236}">
                <a16:creationId xmlns:a16="http://schemas.microsoft.com/office/drawing/2014/main" id="{7C014349-70F2-49E7-A132-14F4EC2C4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54" y="3728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4" name="Rectangle 86">
            <a:extLst>
              <a:ext uri="{FF2B5EF4-FFF2-40B4-BE49-F238E27FC236}">
                <a16:creationId xmlns:a16="http://schemas.microsoft.com/office/drawing/2014/main" id="{8E291D30-CDC3-42A3-A113-3B992F91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54" y="40333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5" name="Rectangle 87">
            <a:extLst>
              <a:ext uri="{FF2B5EF4-FFF2-40B4-BE49-F238E27FC236}">
                <a16:creationId xmlns:a16="http://schemas.microsoft.com/office/drawing/2014/main" id="{5E63DDAB-207C-429E-994A-C14299719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54" y="4338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6" name="Rectangle 88">
            <a:extLst>
              <a:ext uri="{FF2B5EF4-FFF2-40B4-BE49-F238E27FC236}">
                <a16:creationId xmlns:a16="http://schemas.microsoft.com/office/drawing/2014/main" id="{901CF31F-2CAB-4316-AD14-E6BEB9DB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54" y="4642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7" name="Rectangle 89">
            <a:extLst>
              <a:ext uri="{FF2B5EF4-FFF2-40B4-BE49-F238E27FC236}">
                <a16:creationId xmlns:a16="http://schemas.microsoft.com/office/drawing/2014/main" id="{381464C6-7A4E-4DE6-B555-D5DDC2296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54" y="49477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" name="Rectangle 90">
            <a:extLst>
              <a:ext uri="{FF2B5EF4-FFF2-40B4-BE49-F238E27FC236}">
                <a16:creationId xmlns:a16="http://schemas.microsoft.com/office/drawing/2014/main" id="{A806CC7A-938A-49F3-824A-BC6580562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54" y="52525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9" name="Rectangle 91">
            <a:extLst>
              <a:ext uri="{FF2B5EF4-FFF2-40B4-BE49-F238E27FC236}">
                <a16:creationId xmlns:a16="http://schemas.microsoft.com/office/drawing/2014/main" id="{359A638D-915F-4E4B-B8F7-5DBE1555D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54" y="6042169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0" name="Text Box 92">
            <a:extLst>
              <a:ext uri="{FF2B5EF4-FFF2-40B4-BE49-F238E27FC236}">
                <a16:creationId xmlns:a16="http://schemas.microsoft.com/office/drawing/2014/main" id="{0869D9C1-B552-42CF-B86F-1955B1647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66" y="5557384"/>
            <a:ext cx="280988" cy="420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</a:p>
          <a:p>
            <a:pPr algn="ctr" eaLnBrk="0" latinLnBrk="0" hangingPunct="0">
              <a:lnSpc>
                <a:spcPct val="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</a:t>
            </a:r>
            <a:endParaRPr kumimoji="0" lang="en-US" altLang="ko-KR" sz="2400">
              <a:latin typeface="굴림" charset="-127"/>
            </a:endParaRPr>
          </a:p>
        </p:txBody>
      </p:sp>
      <p:sp>
        <p:nvSpPr>
          <p:cNvPr id="371" name="Rectangle 93">
            <a:extLst>
              <a:ext uri="{FF2B5EF4-FFF2-40B4-BE49-F238E27FC236}">
                <a16:creationId xmlns:a16="http://schemas.microsoft.com/office/drawing/2014/main" id="{B9BD864A-ACE2-4F9D-AF7D-F236AA01C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301" y="3423784"/>
            <a:ext cx="228600" cy="228600"/>
          </a:xfrm>
          <a:prstGeom prst="rect">
            <a:avLst/>
          </a:prstGeom>
          <a:solidFill>
            <a:srgbClr val="3333FF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2" name="Text Box 102">
            <a:extLst>
              <a:ext uri="{FF2B5EF4-FFF2-40B4-BE49-F238E27FC236}">
                <a16:creationId xmlns:a16="http://schemas.microsoft.com/office/drawing/2014/main" id="{4276F11B-0A2E-4B4A-A756-C2546713D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04" y="3271384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...</a:t>
            </a:r>
          </a:p>
        </p:txBody>
      </p:sp>
      <p:sp>
        <p:nvSpPr>
          <p:cNvPr id="373" name="Text Box 103">
            <a:extLst>
              <a:ext uri="{FF2B5EF4-FFF2-40B4-BE49-F238E27FC236}">
                <a16:creationId xmlns:a16="http://schemas.microsoft.com/office/drawing/2014/main" id="{4B87F993-7A7A-4E7C-B4A3-DD6B95868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04" y="3576184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...</a:t>
            </a:r>
          </a:p>
        </p:txBody>
      </p:sp>
      <p:sp>
        <p:nvSpPr>
          <p:cNvPr id="374" name="Text Box 104">
            <a:extLst>
              <a:ext uri="{FF2B5EF4-FFF2-40B4-BE49-F238E27FC236}">
                <a16:creationId xmlns:a16="http://schemas.microsoft.com/office/drawing/2014/main" id="{B2459C42-27A9-4269-B850-4F1650744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04" y="3880984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...</a:t>
            </a:r>
          </a:p>
        </p:txBody>
      </p:sp>
      <p:sp>
        <p:nvSpPr>
          <p:cNvPr id="375" name="Text Box 105">
            <a:extLst>
              <a:ext uri="{FF2B5EF4-FFF2-40B4-BE49-F238E27FC236}">
                <a16:creationId xmlns:a16="http://schemas.microsoft.com/office/drawing/2014/main" id="{2F22E643-04BD-4A60-8886-67ACF2E81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04" y="4185784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 dirty="0">
                <a:latin typeface="굴림" charset="-127"/>
              </a:rPr>
              <a:t>...</a:t>
            </a:r>
          </a:p>
        </p:txBody>
      </p:sp>
      <p:sp>
        <p:nvSpPr>
          <p:cNvPr id="376" name="Text Box 106">
            <a:extLst>
              <a:ext uri="{FF2B5EF4-FFF2-40B4-BE49-F238E27FC236}">
                <a16:creationId xmlns:a16="http://schemas.microsoft.com/office/drawing/2014/main" id="{BC5CBDC6-55B9-400E-902E-D0155787F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04" y="4490584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...</a:t>
            </a:r>
          </a:p>
        </p:txBody>
      </p:sp>
      <p:sp>
        <p:nvSpPr>
          <p:cNvPr id="377" name="Text Box 107">
            <a:extLst>
              <a:ext uri="{FF2B5EF4-FFF2-40B4-BE49-F238E27FC236}">
                <a16:creationId xmlns:a16="http://schemas.microsoft.com/office/drawing/2014/main" id="{D87FBBA7-117D-400E-A5B5-7673F6604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04" y="4795384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...</a:t>
            </a:r>
          </a:p>
        </p:txBody>
      </p:sp>
      <p:sp>
        <p:nvSpPr>
          <p:cNvPr id="378" name="Text Box 108">
            <a:extLst>
              <a:ext uri="{FF2B5EF4-FFF2-40B4-BE49-F238E27FC236}">
                <a16:creationId xmlns:a16="http://schemas.microsoft.com/office/drawing/2014/main" id="{8389B538-D45E-4FFE-8A82-C768A1510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04" y="5100184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...</a:t>
            </a:r>
          </a:p>
        </p:txBody>
      </p:sp>
      <p:sp>
        <p:nvSpPr>
          <p:cNvPr id="379" name="Text Box 109">
            <a:extLst>
              <a:ext uri="{FF2B5EF4-FFF2-40B4-BE49-F238E27FC236}">
                <a16:creationId xmlns:a16="http://schemas.microsoft.com/office/drawing/2014/main" id="{013B551F-016A-4597-B5EA-A43D2190A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04" y="5905046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...</a:t>
            </a:r>
          </a:p>
        </p:txBody>
      </p:sp>
      <p:sp>
        <p:nvSpPr>
          <p:cNvPr id="380" name="Rectangle 113">
            <a:extLst>
              <a:ext uri="{FF2B5EF4-FFF2-40B4-BE49-F238E27FC236}">
                <a16:creationId xmlns:a16="http://schemas.microsoft.com/office/drawing/2014/main" id="{DC10E89E-2D34-4F4A-955F-54FCB7A1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104" y="2814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1" name="Rectangle 114">
            <a:extLst>
              <a:ext uri="{FF2B5EF4-FFF2-40B4-BE49-F238E27FC236}">
                <a16:creationId xmlns:a16="http://schemas.microsoft.com/office/drawing/2014/main" id="{47A825F4-BF22-4475-86BD-583411872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104" y="3118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2" name="Rectangle 115">
            <a:extLst>
              <a:ext uri="{FF2B5EF4-FFF2-40B4-BE49-F238E27FC236}">
                <a16:creationId xmlns:a16="http://schemas.microsoft.com/office/drawing/2014/main" id="{A9B5063B-D897-423F-94CC-61B779AEA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091" y="28141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3" name="Rectangle 116">
            <a:extLst>
              <a:ext uri="{FF2B5EF4-FFF2-40B4-BE49-F238E27FC236}">
                <a16:creationId xmlns:a16="http://schemas.microsoft.com/office/drawing/2014/main" id="{D7193613-3E9B-43BE-A379-A6EB0A2C0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091" y="31189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4" name="Rectangle 117">
            <a:extLst>
              <a:ext uri="{FF2B5EF4-FFF2-40B4-BE49-F238E27FC236}">
                <a16:creationId xmlns:a16="http://schemas.microsoft.com/office/drawing/2014/main" id="{123E534F-3278-4BEF-8651-6C830C20F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079" y="2814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5" name="Rectangle 118">
            <a:extLst>
              <a:ext uri="{FF2B5EF4-FFF2-40B4-BE49-F238E27FC236}">
                <a16:creationId xmlns:a16="http://schemas.microsoft.com/office/drawing/2014/main" id="{7436DEC2-2065-45BE-8060-B953ECCED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079" y="3118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6" name="Rectangle 119">
            <a:extLst>
              <a:ext uri="{FF2B5EF4-FFF2-40B4-BE49-F238E27FC236}">
                <a16:creationId xmlns:a16="http://schemas.microsoft.com/office/drawing/2014/main" id="{49B388AD-AE71-4E2D-979A-58B1609EB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66" y="28141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7" name="Rectangle 120">
            <a:extLst>
              <a:ext uri="{FF2B5EF4-FFF2-40B4-BE49-F238E27FC236}">
                <a16:creationId xmlns:a16="http://schemas.microsoft.com/office/drawing/2014/main" id="{52EADDD5-E605-40E3-8B69-451229B83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66" y="31189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8" name="Rectangle 121">
            <a:extLst>
              <a:ext uri="{FF2B5EF4-FFF2-40B4-BE49-F238E27FC236}">
                <a16:creationId xmlns:a16="http://schemas.microsoft.com/office/drawing/2014/main" id="{77FEAAA8-F2DD-4CA6-87E3-D4C9FD84B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54" y="2814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9" name="Rectangle 122">
            <a:extLst>
              <a:ext uri="{FF2B5EF4-FFF2-40B4-BE49-F238E27FC236}">
                <a16:creationId xmlns:a16="http://schemas.microsoft.com/office/drawing/2014/main" id="{81ADAB72-CA3F-423B-A3C4-075B2618B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54" y="3118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0" name="Rectangle 123">
            <a:extLst>
              <a:ext uri="{FF2B5EF4-FFF2-40B4-BE49-F238E27FC236}">
                <a16:creationId xmlns:a16="http://schemas.microsoft.com/office/drawing/2014/main" id="{2D092760-580F-4064-84AB-CE6719AA8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41" y="28141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1" name="Rectangle 124">
            <a:extLst>
              <a:ext uri="{FF2B5EF4-FFF2-40B4-BE49-F238E27FC236}">
                <a16:creationId xmlns:a16="http://schemas.microsoft.com/office/drawing/2014/main" id="{CB52D174-CA84-4C44-9C4F-D8AA005BE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41" y="31189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2" name="Rectangle 125">
            <a:extLst>
              <a:ext uri="{FF2B5EF4-FFF2-40B4-BE49-F238E27FC236}">
                <a16:creationId xmlns:a16="http://schemas.microsoft.com/office/drawing/2014/main" id="{CDE03D5F-56BA-4E32-9A93-B3798A792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04" y="2814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3" name="Rectangle 126">
            <a:extLst>
              <a:ext uri="{FF2B5EF4-FFF2-40B4-BE49-F238E27FC236}">
                <a16:creationId xmlns:a16="http://schemas.microsoft.com/office/drawing/2014/main" id="{FDA8275A-F5E8-4A4E-866C-5E1EC169F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04" y="3118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4" name="Rectangle 127">
            <a:extLst>
              <a:ext uri="{FF2B5EF4-FFF2-40B4-BE49-F238E27FC236}">
                <a16:creationId xmlns:a16="http://schemas.microsoft.com/office/drawing/2014/main" id="{5CFDEEA8-FDBE-4702-BE59-04C650342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491" y="28141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5" name="Rectangle 128">
            <a:extLst>
              <a:ext uri="{FF2B5EF4-FFF2-40B4-BE49-F238E27FC236}">
                <a16:creationId xmlns:a16="http://schemas.microsoft.com/office/drawing/2014/main" id="{AF9DAC8E-FCAB-453E-8E90-8EAFC9C8A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491" y="3118984"/>
            <a:ext cx="228600" cy="228600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6" name="Rectangle 129">
            <a:extLst>
              <a:ext uri="{FF2B5EF4-FFF2-40B4-BE49-F238E27FC236}">
                <a16:creationId xmlns:a16="http://schemas.microsoft.com/office/drawing/2014/main" id="{53FE7A1D-C613-42B8-A997-22B705A48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479" y="2814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7" name="Rectangle 130">
            <a:extLst>
              <a:ext uri="{FF2B5EF4-FFF2-40B4-BE49-F238E27FC236}">
                <a16:creationId xmlns:a16="http://schemas.microsoft.com/office/drawing/2014/main" id="{AA6BB6D2-66D3-41DD-99D8-79E315FC1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479" y="3118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8" name="Rectangle 131">
            <a:extLst>
              <a:ext uri="{FF2B5EF4-FFF2-40B4-BE49-F238E27FC236}">
                <a16:creationId xmlns:a16="http://schemas.microsoft.com/office/drawing/2014/main" id="{09616C76-DCC3-45B0-A6FB-C1DF6866A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29" y="28141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" name="Rectangle 132">
            <a:extLst>
              <a:ext uri="{FF2B5EF4-FFF2-40B4-BE49-F238E27FC236}">
                <a16:creationId xmlns:a16="http://schemas.microsoft.com/office/drawing/2014/main" id="{D9B20693-588D-40FE-BA94-C60884AEF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29" y="3118984"/>
            <a:ext cx="228600" cy="228600"/>
          </a:xfrm>
          <a:prstGeom prst="rect">
            <a:avLst/>
          </a:prstGeom>
          <a:solidFill>
            <a:srgbClr val="808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0" name="Rectangle 133">
            <a:extLst>
              <a:ext uri="{FF2B5EF4-FFF2-40B4-BE49-F238E27FC236}">
                <a16:creationId xmlns:a16="http://schemas.microsoft.com/office/drawing/2014/main" id="{72D73394-52B0-4E69-BE5D-A59ABA4B2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301" y="2814184"/>
            <a:ext cx="228600" cy="228600"/>
          </a:xfrm>
          <a:prstGeom prst="rect">
            <a:avLst/>
          </a:prstGeom>
          <a:solidFill>
            <a:srgbClr val="3333FF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1" name="Rectangle 134">
            <a:extLst>
              <a:ext uri="{FF2B5EF4-FFF2-40B4-BE49-F238E27FC236}">
                <a16:creationId xmlns:a16="http://schemas.microsoft.com/office/drawing/2014/main" id="{A547A197-66AD-44F9-B5EA-5B85A100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301" y="3118984"/>
            <a:ext cx="228600" cy="228600"/>
          </a:xfrm>
          <a:prstGeom prst="rect">
            <a:avLst/>
          </a:prstGeom>
          <a:solidFill>
            <a:srgbClr val="3333FF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2" name="Text Box 135">
            <a:extLst>
              <a:ext uri="{FF2B5EF4-FFF2-40B4-BE49-F238E27FC236}">
                <a16:creationId xmlns:a16="http://schemas.microsoft.com/office/drawing/2014/main" id="{E4AB7247-7817-4DCC-978D-1876F7143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079" y="2661784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...</a:t>
            </a:r>
          </a:p>
        </p:txBody>
      </p:sp>
      <p:sp>
        <p:nvSpPr>
          <p:cNvPr id="403" name="Text Box 136">
            <a:extLst>
              <a:ext uri="{FF2B5EF4-FFF2-40B4-BE49-F238E27FC236}">
                <a16:creationId xmlns:a16="http://schemas.microsoft.com/office/drawing/2014/main" id="{0AFC35B3-BCE0-46C0-A362-05C39939D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079" y="2966584"/>
            <a:ext cx="4746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 b="1">
                <a:latin typeface="굴림" charset="-127"/>
              </a:rPr>
              <a:t>...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D9DA5127-B684-47DA-AF17-21D2A2BC4671}"/>
              </a:ext>
            </a:extLst>
          </p:cNvPr>
          <p:cNvSpPr txBox="1"/>
          <p:nvPr/>
        </p:nvSpPr>
        <p:spPr>
          <a:xfrm>
            <a:off x="838200" y="2757382"/>
            <a:ext cx="53958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R" sz="1600" dirty="0"/>
              <a:t>1</a:t>
            </a:r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2</a:t>
            </a:r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3</a:t>
            </a:r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4</a:t>
            </a:r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5</a:t>
            </a:r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6</a:t>
            </a:r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7</a:t>
            </a:r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8</a:t>
            </a:r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9</a:t>
            </a:r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10</a:t>
            </a:r>
          </a:p>
          <a:p>
            <a:pPr algn="ctr">
              <a:spcBef>
                <a:spcPts val="200"/>
              </a:spcBef>
            </a:pPr>
            <a:endParaRPr lang="en-US" altLang="ko-KR" sz="1600" dirty="0"/>
          </a:p>
          <a:p>
            <a:pPr algn="ctr">
              <a:spcBef>
                <a:spcPts val="200"/>
              </a:spcBef>
            </a:pPr>
            <a:endParaRPr lang="en-US" altLang="ko-KR" sz="1600" dirty="0"/>
          </a:p>
          <a:p>
            <a:pPr algn="ctr">
              <a:spcBef>
                <a:spcPts val="200"/>
              </a:spcBef>
            </a:pPr>
            <a:r>
              <a:rPr lang="en-US" altLang="ko-KR" sz="1600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F8F2EAAA-EB49-4CF8-A2E0-DE83CA383BBE}"/>
                  </a:ext>
                </a:extLst>
              </p:cNvPr>
              <p:cNvSpPr txBox="1"/>
              <p:nvPr/>
            </p:nvSpPr>
            <p:spPr>
              <a:xfrm>
                <a:off x="1195064" y="2472458"/>
                <a:ext cx="3862366" cy="37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6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sSub>
                      <m:sSubPr>
                        <m:ctrlPr>
                          <a:rPr lang="en-US" altLang="ko-KR" sz="165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5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5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1660" dirty="0"/>
                  <a:t>   Y</a:t>
                </a:r>
              </a:p>
            </p:txBody>
          </p:sp>
        </mc:Choice>
        <mc:Fallback xmlns="">
          <p:sp>
            <p:nvSpPr>
              <p:cNvPr id="405" name="TextBox 404">
                <a:extLst>
                  <a:ext uri="{FF2B5EF4-FFF2-40B4-BE49-F238E27FC236}">
                    <a16:creationId xmlns="" xmlns:a16="http://schemas.microsoft.com/office/drawing/2014/main" id="{F8F2EAAA-EB49-4CF8-A2E0-DE83CA383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064" y="2472458"/>
                <a:ext cx="3862366" cy="374205"/>
              </a:xfrm>
              <a:prstGeom prst="rect">
                <a:avLst/>
              </a:prstGeom>
              <a:blipFill>
                <a:blip r:embed="rId2"/>
                <a:stretch>
                  <a:fillRect t="-9836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6" name="그림 405">
            <a:extLst>
              <a:ext uri="{FF2B5EF4-FFF2-40B4-BE49-F238E27FC236}">
                <a16:creationId xmlns:a16="http://schemas.microsoft.com/office/drawing/2014/main" id="{E7712C14-D010-40B0-98B0-CBB3FA9B1F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8089" y="2934196"/>
            <a:ext cx="6263160" cy="3050491"/>
          </a:xfrm>
          <a:prstGeom prst="rect">
            <a:avLst/>
          </a:prstGeom>
        </p:spPr>
      </p:pic>
      <p:sp>
        <p:nvSpPr>
          <p:cNvPr id="408" name="TextBox 407">
            <a:extLst>
              <a:ext uri="{FF2B5EF4-FFF2-40B4-BE49-F238E27FC236}">
                <a16:creationId xmlns:a16="http://schemas.microsoft.com/office/drawing/2014/main" id="{96BD7148-D7FB-4502-9023-13B342B46583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8CA871CB-7AD4-45F0-B206-F0BFD2A63620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</p:spTree>
    <p:extLst>
      <p:ext uri="{BB962C8B-B14F-4D97-AF65-F5344CB8AC3E}">
        <p14:creationId xmlns:p14="http://schemas.microsoft.com/office/powerpoint/2010/main" val="1356664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D165E9E-140E-4FF8-BF1B-58A444076845}"/>
              </a:ext>
            </a:extLst>
          </p:cNvPr>
          <p:cNvCxnSpPr/>
          <p:nvPr/>
        </p:nvCxnSpPr>
        <p:spPr>
          <a:xfrm>
            <a:off x="1158606" y="2476263"/>
            <a:ext cx="0" cy="3265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22D215-4AF4-4677-8638-D8C29E5F6198}"/>
              </a:ext>
            </a:extLst>
          </p:cNvPr>
          <p:cNvCxnSpPr>
            <a:cxnSpLocks/>
          </p:cNvCxnSpPr>
          <p:nvPr/>
        </p:nvCxnSpPr>
        <p:spPr>
          <a:xfrm flipH="1">
            <a:off x="1163332" y="5741030"/>
            <a:ext cx="41413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AF28FAC-F5A9-4736-8D81-28C10314AAB7}"/>
              </a:ext>
            </a:extLst>
          </p:cNvPr>
          <p:cNvSpPr/>
          <p:nvPr/>
        </p:nvSpPr>
        <p:spPr>
          <a:xfrm>
            <a:off x="2720590" y="373290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3CA8356-5ECA-4A52-80CB-EB7ECB1108F9}"/>
              </a:ext>
            </a:extLst>
          </p:cNvPr>
          <p:cNvSpPr/>
          <p:nvPr/>
        </p:nvSpPr>
        <p:spPr>
          <a:xfrm>
            <a:off x="2923164" y="3128041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67DB2B-84FE-4DD1-A6AE-B80668CCF696}"/>
              </a:ext>
            </a:extLst>
          </p:cNvPr>
          <p:cNvSpPr/>
          <p:nvPr/>
        </p:nvSpPr>
        <p:spPr>
          <a:xfrm>
            <a:off x="3109631" y="3436154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F1E75E-5461-4176-ACF1-A5FB1355498F}"/>
              </a:ext>
            </a:extLst>
          </p:cNvPr>
          <p:cNvSpPr txBox="1"/>
          <p:nvPr/>
        </p:nvSpPr>
        <p:spPr>
          <a:xfrm>
            <a:off x="4577661" y="5923722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100CE91-68D6-4467-B633-92DF83578DDD}"/>
              </a:ext>
            </a:extLst>
          </p:cNvPr>
          <p:cNvSpPr/>
          <p:nvPr/>
        </p:nvSpPr>
        <p:spPr>
          <a:xfrm>
            <a:off x="3379435" y="304568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740DE73-F656-402D-B6D2-F38BBC2CE764}"/>
              </a:ext>
            </a:extLst>
          </p:cNvPr>
          <p:cNvSpPr/>
          <p:nvPr/>
        </p:nvSpPr>
        <p:spPr>
          <a:xfrm>
            <a:off x="2263640" y="2870594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8D03126-9FE2-4177-9E80-64A362D8666B}"/>
              </a:ext>
            </a:extLst>
          </p:cNvPr>
          <p:cNvSpPr/>
          <p:nvPr/>
        </p:nvSpPr>
        <p:spPr>
          <a:xfrm>
            <a:off x="3645675" y="4467586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64481A1-A481-445E-AC56-525A3401AE92}"/>
              </a:ext>
            </a:extLst>
          </p:cNvPr>
          <p:cNvSpPr/>
          <p:nvPr/>
        </p:nvSpPr>
        <p:spPr>
          <a:xfrm>
            <a:off x="4493719" y="4596795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516BB01-0A7B-48B9-A230-1AB6D3099EAE}"/>
              </a:ext>
            </a:extLst>
          </p:cNvPr>
          <p:cNvSpPr/>
          <p:nvPr/>
        </p:nvSpPr>
        <p:spPr>
          <a:xfrm>
            <a:off x="3929679" y="4222941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B51E9F-6E82-42AA-AADC-ED1A08001FFF}"/>
              </a:ext>
            </a:extLst>
          </p:cNvPr>
          <p:cNvCxnSpPr/>
          <p:nvPr/>
        </p:nvCxnSpPr>
        <p:spPr>
          <a:xfrm>
            <a:off x="6884234" y="2476263"/>
            <a:ext cx="0" cy="3265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042422-F3E3-47E0-9C07-FD1D558443AB}"/>
              </a:ext>
            </a:extLst>
          </p:cNvPr>
          <p:cNvCxnSpPr>
            <a:cxnSpLocks/>
          </p:cNvCxnSpPr>
          <p:nvPr/>
        </p:nvCxnSpPr>
        <p:spPr>
          <a:xfrm flipH="1">
            <a:off x="6888960" y="5741030"/>
            <a:ext cx="41413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1F588FF-B87E-4BA4-BA77-8E05A75DF694}"/>
              </a:ext>
            </a:extLst>
          </p:cNvPr>
          <p:cNvSpPr/>
          <p:nvPr/>
        </p:nvSpPr>
        <p:spPr>
          <a:xfrm>
            <a:off x="8446218" y="373290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EF35972-453E-4DFE-AC2A-68EDACD48AA1}"/>
              </a:ext>
            </a:extLst>
          </p:cNvPr>
          <p:cNvSpPr/>
          <p:nvPr/>
        </p:nvSpPr>
        <p:spPr>
          <a:xfrm>
            <a:off x="8648792" y="3128041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677C38B-090B-4F8B-8140-43720E8F52BF}"/>
              </a:ext>
            </a:extLst>
          </p:cNvPr>
          <p:cNvSpPr/>
          <p:nvPr/>
        </p:nvSpPr>
        <p:spPr>
          <a:xfrm>
            <a:off x="8835259" y="3436154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12B5C9-BF07-459B-8890-1EB46A18E8F0}"/>
              </a:ext>
            </a:extLst>
          </p:cNvPr>
          <p:cNvSpPr txBox="1"/>
          <p:nvPr/>
        </p:nvSpPr>
        <p:spPr>
          <a:xfrm>
            <a:off x="10303289" y="5923722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B3482F-12C6-4481-8BDF-94BDBBEEE0EA}"/>
              </a:ext>
            </a:extLst>
          </p:cNvPr>
          <p:cNvSpPr txBox="1"/>
          <p:nvPr/>
        </p:nvSpPr>
        <p:spPr>
          <a:xfrm>
            <a:off x="6340884" y="2024578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feature2</a:t>
            </a:r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116C97-70D9-4BC9-B0D7-3096A2D4CB27}"/>
              </a:ext>
            </a:extLst>
          </p:cNvPr>
          <p:cNvSpPr/>
          <p:nvPr/>
        </p:nvSpPr>
        <p:spPr>
          <a:xfrm>
            <a:off x="9105063" y="3045688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A08EB8F-09ED-47B6-B3DB-BDE34198F5FC}"/>
              </a:ext>
            </a:extLst>
          </p:cNvPr>
          <p:cNvSpPr/>
          <p:nvPr/>
        </p:nvSpPr>
        <p:spPr>
          <a:xfrm>
            <a:off x="7989268" y="2870594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E524781-0233-49A0-8F7C-995FB601926F}"/>
              </a:ext>
            </a:extLst>
          </p:cNvPr>
          <p:cNvSpPr/>
          <p:nvPr/>
        </p:nvSpPr>
        <p:spPr>
          <a:xfrm>
            <a:off x="9371303" y="4467586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6B5D241-4E32-4D09-91B6-3523EED15DAF}"/>
              </a:ext>
            </a:extLst>
          </p:cNvPr>
          <p:cNvSpPr/>
          <p:nvPr/>
        </p:nvSpPr>
        <p:spPr>
          <a:xfrm>
            <a:off x="10219347" y="4596795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08E00F1-B7B0-46E3-B69D-ACD9C3B4F8DF}"/>
              </a:ext>
            </a:extLst>
          </p:cNvPr>
          <p:cNvSpPr/>
          <p:nvPr/>
        </p:nvSpPr>
        <p:spPr>
          <a:xfrm>
            <a:off x="9655307" y="4222941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5A03561-313E-42F8-B50F-B282F2243E90}"/>
              </a:ext>
            </a:extLst>
          </p:cNvPr>
          <p:cNvCxnSpPr>
            <a:cxnSpLocks/>
          </p:cNvCxnSpPr>
          <p:nvPr/>
        </p:nvCxnSpPr>
        <p:spPr>
          <a:xfrm flipV="1">
            <a:off x="7213786" y="2976092"/>
            <a:ext cx="3947248" cy="23257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0F49C4FF-77B5-4DB3-9A95-85956DAA3175}"/>
              </a:ext>
            </a:extLst>
          </p:cNvPr>
          <p:cNvSpPr/>
          <p:nvPr/>
        </p:nvSpPr>
        <p:spPr>
          <a:xfrm>
            <a:off x="5652775" y="3494793"/>
            <a:ext cx="723955" cy="112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9C0916-923D-4D8B-A003-C59DCECC0553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F9F59F-E322-45A5-AC8C-4FC5608CDA53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</p:spTree>
    <p:extLst>
      <p:ext uri="{BB962C8B-B14F-4D97-AF65-F5344CB8AC3E}">
        <p14:creationId xmlns:p14="http://schemas.microsoft.com/office/powerpoint/2010/main" val="281355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412CBD-371E-45B1-9682-9676D7609C9A}"/>
              </a:ext>
            </a:extLst>
          </p:cNvPr>
          <p:cNvCxnSpPr/>
          <p:nvPr/>
        </p:nvCxnSpPr>
        <p:spPr>
          <a:xfrm>
            <a:off x="1155512" y="2481942"/>
            <a:ext cx="0" cy="3265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4C62FC-CAF7-47C8-8EB4-ABF7ECB14E10}"/>
              </a:ext>
            </a:extLst>
          </p:cNvPr>
          <p:cNvCxnSpPr>
            <a:cxnSpLocks/>
          </p:cNvCxnSpPr>
          <p:nvPr/>
        </p:nvCxnSpPr>
        <p:spPr>
          <a:xfrm flipH="1">
            <a:off x="1160238" y="5746709"/>
            <a:ext cx="41413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13288B11-E699-42DD-A48A-7587D324311E}"/>
              </a:ext>
            </a:extLst>
          </p:cNvPr>
          <p:cNvSpPr/>
          <p:nvPr/>
        </p:nvSpPr>
        <p:spPr>
          <a:xfrm>
            <a:off x="2717496" y="3738587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657921-2EC4-44DD-A32C-054D150BB6E0}"/>
              </a:ext>
            </a:extLst>
          </p:cNvPr>
          <p:cNvSpPr/>
          <p:nvPr/>
        </p:nvSpPr>
        <p:spPr>
          <a:xfrm>
            <a:off x="2920070" y="3133720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553E1-117E-42FA-9CD5-B892443E478E}"/>
              </a:ext>
            </a:extLst>
          </p:cNvPr>
          <p:cNvSpPr/>
          <p:nvPr/>
        </p:nvSpPr>
        <p:spPr>
          <a:xfrm>
            <a:off x="3106537" y="344183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726679-DE4E-4B4C-A785-D1B27CB4E7CB}"/>
              </a:ext>
            </a:extLst>
          </p:cNvPr>
          <p:cNvSpPr txBox="1"/>
          <p:nvPr/>
        </p:nvSpPr>
        <p:spPr>
          <a:xfrm>
            <a:off x="4574567" y="5929401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2E0ED4-B84D-4D36-A88C-69BE2DFF5440}"/>
              </a:ext>
            </a:extLst>
          </p:cNvPr>
          <p:cNvSpPr txBox="1"/>
          <p:nvPr/>
        </p:nvSpPr>
        <p:spPr>
          <a:xfrm>
            <a:off x="612162" y="2030257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DEA17F2-2A8F-4005-BFCA-E0EF7BC7A58C}"/>
              </a:ext>
            </a:extLst>
          </p:cNvPr>
          <p:cNvSpPr/>
          <p:nvPr/>
        </p:nvSpPr>
        <p:spPr>
          <a:xfrm>
            <a:off x="3376341" y="3051367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DE1F6A-84E6-4432-A224-ECFC1153DDCE}"/>
              </a:ext>
            </a:extLst>
          </p:cNvPr>
          <p:cNvSpPr/>
          <p:nvPr/>
        </p:nvSpPr>
        <p:spPr>
          <a:xfrm>
            <a:off x="2260546" y="287627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71BB947-0522-47E8-9CCC-F6ABBD61C567}"/>
              </a:ext>
            </a:extLst>
          </p:cNvPr>
          <p:cNvSpPr/>
          <p:nvPr/>
        </p:nvSpPr>
        <p:spPr>
          <a:xfrm>
            <a:off x="3642581" y="4473265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1E3A880-06D8-4A82-85C9-5390ED61FCA5}"/>
              </a:ext>
            </a:extLst>
          </p:cNvPr>
          <p:cNvSpPr/>
          <p:nvPr/>
        </p:nvSpPr>
        <p:spPr>
          <a:xfrm>
            <a:off x="4490625" y="4602474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31E93F6-1E89-490E-853E-D863F997F480}"/>
              </a:ext>
            </a:extLst>
          </p:cNvPr>
          <p:cNvSpPr/>
          <p:nvPr/>
        </p:nvSpPr>
        <p:spPr>
          <a:xfrm>
            <a:off x="3926585" y="4228620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25D6AAB-E7AD-431E-BA49-32602A9843B6}"/>
              </a:ext>
            </a:extLst>
          </p:cNvPr>
          <p:cNvSpPr/>
          <p:nvPr/>
        </p:nvSpPr>
        <p:spPr>
          <a:xfrm>
            <a:off x="2132261" y="353180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5F3B62-5AFF-46DC-B76C-9C2F4247FC23}"/>
              </a:ext>
            </a:extLst>
          </p:cNvPr>
          <p:cNvSpPr/>
          <p:nvPr/>
        </p:nvSpPr>
        <p:spPr>
          <a:xfrm>
            <a:off x="2282254" y="418733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26BFC5B-F583-4C70-9AB0-9D38EA32FAF6}"/>
              </a:ext>
            </a:extLst>
          </p:cNvPr>
          <p:cNvSpPr/>
          <p:nvPr/>
        </p:nvSpPr>
        <p:spPr>
          <a:xfrm>
            <a:off x="1790750" y="390844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3FEE7D2-579F-43BC-91FA-C288B1B627BF}"/>
              </a:ext>
            </a:extLst>
          </p:cNvPr>
          <p:cNvSpPr/>
          <p:nvPr/>
        </p:nvSpPr>
        <p:spPr>
          <a:xfrm>
            <a:off x="2546146" y="3270630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CBDC29-EDEF-4C9F-8F8A-1D183AC45FC0}"/>
              </a:ext>
            </a:extLst>
          </p:cNvPr>
          <p:cNvSpPr/>
          <p:nvPr/>
        </p:nvSpPr>
        <p:spPr>
          <a:xfrm>
            <a:off x="3084764" y="2720052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7898EF7-7EF6-47A7-BD25-42D9A72B5BF6}"/>
              </a:ext>
            </a:extLst>
          </p:cNvPr>
          <p:cNvSpPr/>
          <p:nvPr/>
        </p:nvSpPr>
        <p:spPr>
          <a:xfrm>
            <a:off x="4529957" y="3040979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036DA69-9786-44CD-B02D-7C0F7B46A16F}"/>
              </a:ext>
            </a:extLst>
          </p:cNvPr>
          <p:cNvSpPr/>
          <p:nvPr/>
        </p:nvSpPr>
        <p:spPr>
          <a:xfrm>
            <a:off x="4163088" y="326997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34E19DC-9729-4B2A-ABD6-2D657E75E53B}"/>
              </a:ext>
            </a:extLst>
          </p:cNvPr>
          <p:cNvSpPr/>
          <p:nvPr/>
        </p:nvSpPr>
        <p:spPr>
          <a:xfrm>
            <a:off x="3896848" y="2897359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9849190-C1AD-47EC-A2EC-3B78AA7F1B77}"/>
              </a:ext>
            </a:extLst>
          </p:cNvPr>
          <p:cNvSpPr/>
          <p:nvPr/>
        </p:nvSpPr>
        <p:spPr>
          <a:xfrm>
            <a:off x="3695191" y="326997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FED6174-4AF8-4010-8637-7A9AAF351C4E}"/>
              </a:ext>
            </a:extLst>
          </p:cNvPr>
          <p:cNvSpPr/>
          <p:nvPr/>
        </p:nvSpPr>
        <p:spPr>
          <a:xfrm>
            <a:off x="2732508" y="4275509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EDAB81-93E5-4214-BB22-F4868BB6491D}"/>
              </a:ext>
            </a:extLst>
          </p:cNvPr>
          <p:cNvSpPr/>
          <p:nvPr/>
        </p:nvSpPr>
        <p:spPr>
          <a:xfrm>
            <a:off x="2049914" y="4637971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C182040-DB06-4777-8CD7-91ABB108D3B3}"/>
              </a:ext>
            </a:extLst>
          </p:cNvPr>
          <p:cNvSpPr/>
          <p:nvPr/>
        </p:nvSpPr>
        <p:spPr>
          <a:xfrm>
            <a:off x="2584992" y="4870550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B81719D-BA87-476C-8D9E-FAA0D6D7B8F5}"/>
              </a:ext>
            </a:extLst>
          </p:cNvPr>
          <p:cNvSpPr/>
          <p:nvPr/>
        </p:nvSpPr>
        <p:spPr>
          <a:xfrm>
            <a:off x="2799419" y="535624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FF3888-2FF1-4E56-8084-0183781A616A}"/>
              </a:ext>
            </a:extLst>
          </p:cNvPr>
          <p:cNvSpPr/>
          <p:nvPr/>
        </p:nvSpPr>
        <p:spPr>
          <a:xfrm>
            <a:off x="2487888" y="4541138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3FDA9FA-C608-41A4-BE96-D9F4DFF583D1}"/>
              </a:ext>
            </a:extLst>
          </p:cNvPr>
          <p:cNvSpPr/>
          <p:nvPr/>
        </p:nvSpPr>
        <p:spPr>
          <a:xfrm>
            <a:off x="2463799" y="5167681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B58FA31-4BED-4EEF-B248-AA43271BBBDD}"/>
              </a:ext>
            </a:extLst>
          </p:cNvPr>
          <p:cNvSpPr/>
          <p:nvPr/>
        </p:nvSpPr>
        <p:spPr>
          <a:xfrm>
            <a:off x="2178199" y="5035256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A9AFC13-2DC8-467D-897F-C216E9709DF4}"/>
              </a:ext>
            </a:extLst>
          </p:cNvPr>
          <p:cNvSpPr/>
          <p:nvPr/>
        </p:nvSpPr>
        <p:spPr>
          <a:xfrm>
            <a:off x="1689964" y="4456699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403FDD7-6AA3-4513-904D-66837EF39277}"/>
              </a:ext>
            </a:extLst>
          </p:cNvPr>
          <p:cNvSpPr/>
          <p:nvPr/>
        </p:nvSpPr>
        <p:spPr>
          <a:xfrm>
            <a:off x="2320233" y="3836537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5718AA6-CCEB-4ACD-A112-DE33F1A2D56C}"/>
              </a:ext>
            </a:extLst>
          </p:cNvPr>
          <p:cNvSpPr/>
          <p:nvPr/>
        </p:nvSpPr>
        <p:spPr>
          <a:xfrm>
            <a:off x="3642581" y="258597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7901DE8-A88F-4E8F-904A-A23BB4145309}"/>
              </a:ext>
            </a:extLst>
          </p:cNvPr>
          <p:cNvSpPr/>
          <p:nvPr/>
        </p:nvSpPr>
        <p:spPr>
          <a:xfrm>
            <a:off x="4844236" y="343344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240A289-965B-49B4-A893-BA858750CD8D}"/>
              </a:ext>
            </a:extLst>
          </p:cNvPr>
          <p:cNvSpPr/>
          <p:nvPr/>
        </p:nvSpPr>
        <p:spPr>
          <a:xfrm>
            <a:off x="5278883" y="343344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195E6F6-40E3-4825-8B2F-A4235E8B9D72}"/>
              </a:ext>
            </a:extLst>
          </p:cNvPr>
          <p:cNvSpPr/>
          <p:nvPr/>
        </p:nvSpPr>
        <p:spPr>
          <a:xfrm>
            <a:off x="4025552" y="4530957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B43CAE6-2337-483B-9C43-0C2D2798ACAF}"/>
              </a:ext>
            </a:extLst>
          </p:cNvPr>
          <p:cNvSpPr/>
          <p:nvPr/>
        </p:nvSpPr>
        <p:spPr>
          <a:xfrm>
            <a:off x="4245435" y="470584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5BE16E6-C311-4B0B-B755-B9C1DC538375}"/>
              </a:ext>
            </a:extLst>
          </p:cNvPr>
          <p:cNvSpPr/>
          <p:nvPr/>
        </p:nvSpPr>
        <p:spPr>
          <a:xfrm>
            <a:off x="4309503" y="4339875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9BD573D-270B-4302-84D4-00F4BF90239C}"/>
              </a:ext>
            </a:extLst>
          </p:cNvPr>
          <p:cNvSpPr/>
          <p:nvPr/>
        </p:nvSpPr>
        <p:spPr>
          <a:xfrm>
            <a:off x="3839224" y="4905311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0B51F7C-B1F3-4285-9958-E402887766C9}"/>
              </a:ext>
            </a:extLst>
          </p:cNvPr>
          <p:cNvSpPr/>
          <p:nvPr/>
        </p:nvSpPr>
        <p:spPr>
          <a:xfrm>
            <a:off x="4245435" y="496113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E55D25C-8415-4828-A0ED-EDACBC209B7C}"/>
              </a:ext>
            </a:extLst>
          </p:cNvPr>
          <p:cNvSpPr/>
          <p:nvPr/>
        </p:nvSpPr>
        <p:spPr>
          <a:xfrm>
            <a:off x="4679542" y="4786445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EC8BF63-FDDA-4AC1-A4BB-3C8B06381A1E}"/>
              </a:ext>
            </a:extLst>
          </p:cNvPr>
          <p:cNvCxnSpPr/>
          <p:nvPr/>
        </p:nvCxnSpPr>
        <p:spPr>
          <a:xfrm>
            <a:off x="6866992" y="2481942"/>
            <a:ext cx="0" cy="3265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1EE5F8F-3344-4DC7-BFFE-0BD5579468A9}"/>
              </a:ext>
            </a:extLst>
          </p:cNvPr>
          <p:cNvCxnSpPr>
            <a:cxnSpLocks/>
          </p:cNvCxnSpPr>
          <p:nvPr/>
        </p:nvCxnSpPr>
        <p:spPr>
          <a:xfrm flipH="1">
            <a:off x="6871718" y="5746709"/>
            <a:ext cx="41413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D856D41A-7843-4E86-A9C5-8AB82359F36C}"/>
              </a:ext>
            </a:extLst>
          </p:cNvPr>
          <p:cNvSpPr/>
          <p:nvPr/>
        </p:nvSpPr>
        <p:spPr>
          <a:xfrm>
            <a:off x="8428976" y="3738587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678E9D9-6B35-49B0-B65A-E27144EC7FEF}"/>
              </a:ext>
            </a:extLst>
          </p:cNvPr>
          <p:cNvSpPr/>
          <p:nvPr/>
        </p:nvSpPr>
        <p:spPr>
          <a:xfrm>
            <a:off x="8631550" y="3133720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DBD753-DF00-4BF4-BC53-8BEBE8A083C5}"/>
              </a:ext>
            </a:extLst>
          </p:cNvPr>
          <p:cNvSpPr/>
          <p:nvPr/>
        </p:nvSpPr>
        <p:spPr>
          <a:xfrm>
            <a:off x="8818017" y="344183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B51BB8-8527-4219-B663-A0AAAAAB8F8A}"/>
              </a:ext>
            </a:extLst>
          </p:cNvPr>
          <p:cNvSpPr txBox="1"/>
          <p:nvPr/>
        </p:nvSpPr>
        <p:spPr>
          <a:xfrm>
            <a:off x="10286047" y="5929401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feature1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BF6B6D-4B6B-4535-B74C-EB03629B9213}"/>
              </a:ext>
            </a:extLst>
          </p:cNvPr>
          <p:cNvSpPr txBox="1"/>
          <p:nvPr/>
        </p:nvSpPr>
        <p:spPr>
          <a:xfrm>
            <a:off x="6323642" y="2030257"/>
            <a:ext cx="10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feature2</a:t>
            </a:r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F9AD0C3-D163-401B-AEB9-74D6BD83B4F8}"/>
              </a:ext>
            </a:extLst>
          </p:cNvPr>
          <p:cNvSpPr/>
          <p:nvPr/>
        </p:nvSpPr>
        <p:spPr>
          <a:xfrm>
            <a:off x="9087821" y="3051367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D49A9B1-9F11-4C32-9D0A-C9D748907291}"/>
              </a:ext>
            </a:extLst>
          </p:cNvPr>
          <p:cNvSpPr/>
          <p:nvPr/>
        </p:nvSpPr>
        <p:spPr>
          <a:xfrm>
            <a:off x="7972026" y="2876273"/>
            <a:ext cx="164694" cy="1647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692595D-EC9A-413F-A747-6F793298A16D}"/>
              </a:ext>
            </a:extLst>
          </p:cNvPr>
          <p:cNvSpPr/>
          <p:nvPr/>
        </p:nvSpPr>
        <p:spPr>
          <a:xfrm>
            <a:off x="9354061" y="4473265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AB6E36D-72C4-4E99-9260-AA1D0F2C6056}"/>
              </a:ext>
            </a:extLst>
          </p:cNvPr>
          <p:cNvSpPr/>
          <p:nvPr/>
        </p:nvSpPr>
        <p:spPr>
          <a:xfrm>
            <a:off x="10202105" y="4602474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3C620AA-A253-4441-826F-A5832559F8BB}"/>
              </a:ext>
            </a:extLst>
          </p:cNvPr>
          <p:cNvSpPr/>
          <p:nvPr/>
        </p:nvSpPr>
        <p:spPr>
          <a:xfrm>
            <a:off x="9638065" y="4228620"/>
            <a:ext cx="164694" cy="1647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4750FA1-680B-4145-931B-46FF8AC4B9BB}"/>
              </a:ext>
            </a:extLst>
          </p:cNvPr>
          <p:cNvSpPr/>
          <p:nvPr/>
        </p:nvSpPr>
        <p:spPr>
          <a:xfrm>
            <a:off x="7843741" y="353180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AA6727D-68C9-4CD4-9F14-6E44EC2465ED}"/>
              </a:ext>
            </a:extLst>
          </p:cNvPr>
          <p:cNvSpPr/>
          <p:nvPr/>
        </p:nvSpPr>
        <p:spPr>
          <a:xfrm>
            <a:off x="7993734" y="418733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30B6211-1910-4E34-95B8-2409EE540B92}"/>
              </a:ext>
            </a:extLst>
          </p:cNvPr>
          <p:cNvSpPr/>
          <p:nvPr/>
        </p:nvSpPr>
        <p:spPr>
          <a:xfrm>
            <a:off x="7502230" y="390844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1EF6F75-B643-4481-8AFC-325FA0C1039C}"/>
              </a:ext>
            </a:extLst>
          </p:cNvPr>
          <p:cNvSpPr/>
          <p:nvPr/>
        </p:nvSpPr>
        <p:spPr>
          <a:xfrm>
            <a:off x="8257626" y="3270630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4E7A1DA-DF67-45FA-92A5-CD12C3CBD302}"/>
              </a:ext>
            </a:extLst>
          </p:cNvPr>
          <p:cNvSpPr/>
          <p:nvPr/>
        </p:nvSpPr>
        <p:spPr>
          <a:xfrm>
            <a:off x="8796244" y="2720052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E823655-7BDD-4E82-BE2C-A3016E15B647}"/>
              </a:ext>
            </a:extLst>
          </p:cNvPr>
          <p:cNvSpPr/>
          <p:nvPr/>
        </p:nvSpPr>
        <p:spPr>
          <a:xfrm>
            <a:off x="10241437" y="3040979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10B924-9E3E-49B4-9AA7-1C56642A8587}"/>
              </a:ext>
            </a:extLst>
          </p:cNvPr>
          <p:cNvSpPr/>
          <p:nvPr/>
        </p:nvSpPr>
        <p:spPr>
          <a:xfrm>
            <a:off x="9874568" y="326997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FCFF64F-6D80-4F76-B47E-5AEFB21B9B00}"/>
              </a:ext>
            </a:extLst>
          </p:cNvPr>
          <p:cNvSpPr/>
          <p:nvPr/>
        </p:nvSpPr>
        <p:spPr>
          <a:xfrm>
            <a:off x="9608328" y="2897359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6826801-D4F5-4C91-B6D6-937D4AB6E229}"/>
              </a:ext>
            </a:extLst>
          </p:cNvPr>
          <p:cNvSpPr/>
          <p:nvPr/>
        </p:nvSpPr>
        <p:spPr>
          <a:xfrm>
            <a:off x="9406671" y="326997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7A72FDF-6448-4FF2-A06A-C01AC34D0173}"/>
              </a:ext>
            </a:extLst>
          </p:cNvPr>
          <p:cNvSpPr/>
          <p:nvPr/>
        </p:nvSpPr>
        <p:spPr>
          <a:xfrm>
            <a:off x="8443988" y="4275509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C10F737-DB60-4986-A2F7-DD686A202BD8}"/>
              </a:ext>
            </a:extLst>
          </p:cNvPr>
          <p:cNvSpPr/>
          <p:nvPr/>
        </p:nvSpPr>
        <p:spPr>
          <a:xfrm>
            <a:off x="7761394" y="4637971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3CB402D-6928-498A-ABBF-EBAE1DC77AF8}"/>
              </a:ext>
            </a:extLst>
          </p:cNvPr>
          <p:cNvSpPr/>
          <p:nvPr/>
        </p:nvSpPr>
        <p:spPr>
          <a:xfrm>
            <a:off x="8296472" y="4870550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BB30DCD-B85B-4E6A-9D3C-224028BB4119}"/>
              </a:ext>
            </a:extLst>
          </p:cNvPr>
          <p:cNvSpPr/>
          <p:nvPr/>
        </p:nvSpPr>
        <p:spPr>
          <a:xfrm>
            <a:off x="8510899" y="5356243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011B017-EFF3-4CB8-AE6F-91840BB300B8}"/>
              </a:ext>
            </a:extLst>
          </p:cNvPr>
          <p:cNvSpPr/>
          <p:nvPr/>
        </p:nvSpPr>
        <p:spPr>
          <a:xfrm>
            <a:off x="8199368" y="4541138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9CB5326-4EBC-4855-B3FA-726ECC82C15B}"/>
              </a:ext>
            </a:extLst>
          </p:cNvPr>
          <p:cNvSpPr/>
          <p:nvPr/>
        </p:nvSpPr>
        <p:spPr>
          <a:xfrm>
            <a:off x="8175279" y="5167681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97D8CD-C725-46BA-BB8D-D0EDCC585FEE}"/>
              </a:ext>
            </a:extLst>
          </p:cNvPr>
          <p:cNvSpPr/>
          <p:nvPr/>
        </p:nvSpPr>
        <p:spPr>
          <a:xfrm>
            <a:off x="7889679" y="5035256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BF1A96A-06D0-4E3C-8FC5-1584B5C9FE46}"/>
              </a:ext>
            </a:extLst>
          </p:cNvPr>
          <p:cNvSpPr/>
          <p:nvPr/>
        </p:nvSpPr>
        <p:spPr>
          <a:xfrm>
            <a:off x="7401444" y="4456699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BF9E031-E025-4E51-AD35-2A64612F6514}"/>
              </a:ext>
            </a:extLst>
          </p:cNvPr>
          <p:cNvSpPr/>
          <p:nvPr/>
        </p:nvSpPr>
        <p:spPr>
          <a:xfrm>
            <a:off x="8031713" y="3836537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6466348-8E08-4C0E-9BA5-F960F3F8E4EA}"/>
              </a:ext>
            </a:extLst>
          </p:cNvPr>
          <p:cNvSpPr/>
          <p:nvPr/>
        </p:nvSpPr>
        <p:spPr>
          <a:xfrm>
            <a:off x="9354061" y="258597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E54BC5B-111E-4A39-857B-F5F14EB9036A}"/>
              </a:ext>
            </a:extLst>
          </p:cNvPr>
          <p:cNvSpPr/>
          <p:nvPr/>
        </p:nvSpPr>
        <p:spPr>
          <a:xfrm>
            <a:off x="10555716" y="343344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EC4A4B5-1C10-4487-A395-40E849BD1033}"/>
              </a:ext>
            </a:extLst>
          </p:cNvPr>
          <p:cNvSpPr/>
          <p:nvPr/>
        </p:nvSpPr>
        <p:spPr>
          <a:xfrm>
            <a:off x="10990363" y="343344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55A730D-566A-40A3-BBFC-CBB01E464D1D}"/>
              </a:ext>
            </a:extLst>
          </p:cNvPr>
          <p:cNvSpPr/>
          <p:nvPr/>
        </p:nvSpPr>
        <p:spPr>
          <a:xfrm>
            <a:off x="9737032" y="4530957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4352B30-9538-44CC-A456-5D3CF7B6C204}"/>
              </a:ext>
            </a:extLst>
          </p:cNvPr>
          <p:cNvSpPr/>
          <p:nvPr/>
        </p:nvSpPr>
        <p:spPr>
          <a:xfrm>
            <a:off x="9956915" y="470584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DA43BE-C737-476F-B839-9E30B2BAA51A}"/>
              </a:ext>
            </a:extLst>
          </p:cNvPr>
          <p:cNvSpPr/>
          <p:nvPr/>
        </p:nvSpPr>
        <p:spPr>
          <a:xfrm>
            <a:off x="10020983" y="4339875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BF8FE3-CF5A-438F-8919-4DD9E49B7522}"/>
              </a:ext>
            </a:extLst>
          </p:cNvPr>
          <p:cNvSpPr/>
          <p:nvPr/>
        </p:nvSpPr>
        <p:spPr>
          <a:xfrm>
            <a:off x="9550704" y="4905311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0264F92-508C-4867-9074-FA1A437EF11E}"/>
              </a:ext>
            </a:extLst>
          </p:cNvPr>
          <p:cNvSpPr/>
          <p:nvPr/>
        </p:nvSpPr>
        <p:spPr>
          <a:xfrm>
            <a:off x="9956915" y="4961134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170C9A4-E3A2-4EBE-851F-89F197280B52}"/>
              </a:ext>
            </a:extLst>
          </p:cNvPr>
          <p:cNvSpPr/>
          <p:nvPr/>
        </p:nvSpPr>
        <p:spPr>
          <a:xfrm>
            <a:off x="10391022" y="4786445"/>
            <a:ext cx="164694" cy="1647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79DF1D20-ADE9-4035-BCF7-36826457BD8A}"/>
              </a:ext>
            </a:extLst>
          </p:cNvPr>
          <p:cNvSpPr/>
          <p:nvPr/>
        </p:nvSpPr>
        <p:spPr>
          <a:xfrm>
            <a:off x="5652775" y="3494793"/>
            <a:ext cx="723955" cy="112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C334C939-E639-40E0-ACB0-4889C9D481EF}"/>
              </a:ext>
            </a:extLst>
          </p:cNvPr>
          <p:cNvSpPr/>
          <p:nvPr/>
        </p:nvSpPr>
        <p:spPr>
          <a:xfrm>
            <a:off x="8885966" y="3790910"/>
            <a:ext cx="2217463" cy="1860196"/>
          </a:xfrm>
          <a:custGeom>
            <a:avLst/>
            <a:gdLst>
              <a:gd name="connsiteX0" fmla="*/ 365945 w 2217463"/>
              <a:gd name="connsiteY0" fmla="*/ 1860196 h 1860196"/>
              <a:gd name="connsiteX1" fmla="*/ 87649 w 2217463"/>
              <a:gd name="connsiteY1" fmla="*/ 1263848 h 1860196"/>
              <a:gd name="connsiteX2" fmla="*/ 36533 w 2217463"/>
              <a:gd name="connsiteY2" fmla="*/ 610705 h 1860196"/>
              <a:gd name="connsiteX3" fmla="*/ 593125 w 2217463"/>
              <a:gd name="connsiteY3" fmla="*/ 88191 h 1860196"/>
              <a:gd name="connsiteX4" fmla="*/ 1183793 w 2217463"/>
              <a:gd name="connsiteY4" fmla="*/ 42755 h 1860196"/>
              <a:gd name="connsiteX5" fmla="*/ 2217463 w 2217463"/>
              <a:gd name="connsiteY5" fmla="*/ 525512 h 1860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7463" h="1860196">
                <a:moveTo>
                  <a:pt x="365945" y="1860196"/>
                </a:moveTo>
                <a:cubicBezTo>
                  <a:pt x="254248" y="1666146"/>
                  <a:pt x="142551" y="1472096"/>
                  <a:pt x="87649" y="1263848"/>
                </a:cubicBezTo>
                <a:cubicBezTo>
                  <a:pt x="32747" y="1055599"/>
                  <a:pt x="-47713" y="806648"/>
                  <a:pt x="36533" y="610705"/>
                </a:cubicBezTo>
                <a:cubicBezTo>
                  <a:pt x="120779" y="414762"/>
                  <a:pt x="401915" y="182849"/>
                  <a:pt x="593125" y="88191"/>
                </a:cubicBezTo>
                <a:cubicBezTo>
                  <a:pt x="784335" y="-6467"/>
                  <a:pt x="913070" y="-30132"/>
                  <a:pt x="1183793" y="42755"/>
                </a:cubicBezTo>
                <a:cubicBezTo>
                  <a:pt x="1454516" y="115642"/>
                  <a:pt x="1835989" y="320577"/>
                  <a:pt x="2217463" y="52551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46E972D-D8C8-4B12-B351-39110F1E3F26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732323-3F86-4419-94F2-A56E3502946E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</p:spTree>
    <p:extLst>
      <p:ext uri="{BB962C8B-B14F-4D97-AF65-F5344CB8AC3E}">
        <p14:creationId xmlns:p14="http://schemas.microsoft.com/office/powerpoint/2010/main" val="1095964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FABB42C3-2AAB-4803-9B45-E1F1D909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031" y="2005696"/>
            <a:ext cx="4523252" cy="4711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매우 다른 종류의 알고리즘</a:t>
            </a:r>
            <a:endParaRPr lang="en-US" altLang="ko-KR" sz="2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환경을 관찰해서 행동을 실행하고 그 결과로 보상을 받으며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시간이 지나면서 가장 큰 보상을 얻기 위한 전략을 스스로 학습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4ECAA64-E7AB-40FB-9569-32585AFA53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2867" y="2005696"/>
            <a:ext cx="5982169" cy="435133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84B18BD-AF4F-4EF6-A7E7-FDFA40000C26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EB21B7-5D40-477F-98E8-BD79A7C8A15E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종속변수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6F43E-8124-48BA-8237-CB7D7836CE1E}"/>
              </a:ext>
            </a:extLst>
          </p:cNvPr>
          <p:cNvSpPr txBox="1"/>
          <p:nvPr/>
        </p:nvSpPr>
        <p:spPr>
          <a:xfrm>
            <a:off x="708916" y="1540364"/>
            <a:ext cx="317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강화 학습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53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 단계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7170" name="Picture 2" descr="데이터 라이프사이클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5040" y="984845"/>
            <a:ext cx="5541518" cy="5564966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122219" y="2194559"/>
            <a:ext cx="39901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Business Understanding</a:t>
            </a:r>
          </a:p>
          <a:p>
            <a:pPr marL="342900" indent="-342900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분석목적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및 방향 파악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 1.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이번 주 주식 예측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2.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항공기 지연 요인 파악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2. Data Mining</a:t>
            </a:r>
          </a:p>
          <a:p>
            <a:pPr marL="342900" indent="-342900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수집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(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크롤링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등을 활용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 marL="342900" indent="-342900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3. Data Cleaning</a:t>
            </a:r>
          </a:p>
          <a:p>
            <a:pPr marL="342900" indent="-342900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이상치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결측치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등 처리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4. Data Exploration</a:t>
            </a:r>
          </a:p>
          <a:p>
            <a:pPr marL="342900" indent="-342900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시각화 등을 활용한 데이터 탐색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857D6E-8661-4F16-B308-8B3ABB75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510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 단계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13" name="Picture 2" descr="데이터 라이프사이클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5040" y="984845"/>
            <a:ext cx="5541518" cy="5564966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234901" y="2313562"/>
            <a:ext cx="3990109" cy="3056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5. Feature Engineering</a:t>
            </a:r>
          </a:p>
          <a:p>
            <a:pPr marL="342900" indent="-342900">
              <a:lnSpc>
                <a:spcPct val="12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모델에 넣을 변수 선택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파생변수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외부변수 생성 등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6. Predictive Modeling</a:t>
            </a:r>
          </a:p>
          <a:p>
            <a:pPr marL="342900" indent="-342900">
              <a:lnSpc>
                <a:spcPct val="12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생성 및 평가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7. Data Visualization</a:t>
            </a:r>
          </a:p>
          <a:p>
            <a:pPr marL="342900" indent="-342900">
              <a:lnSpc>
                <a:spcPct val="12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분석 결과 시각화 및 보고서 작성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2618D4-6BE5-4F32-BC25-EDB21459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377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5" y="3652138"/>
            <a:ext cx="269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Pre-Processing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587565" y="3100127"/>
            <a:ext cx="2806692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2-1.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범주형 변수 처리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2-2.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이상치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결측치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정규화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40F951-4903-4EEC-8BE2-DC1A1AC6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071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Pre-Processing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77556" y="224513"/>
            <a:ext cx="143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변수 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6906656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578" y="1870364"/>
            <a:ext cx="6907878" cy="438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범주형 값은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여러개의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다른 상태를 나타내는 값이다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범주형 값을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'A', 'B', 'C'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라는 문자로 표현하는 경우도 있고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'1', '2', '3'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같이 숫자로 표현하는 경우도 있지만 이 경우는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'A'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라는 글자대신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'1'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이라는 글자를 이용한 것 뿐이지 </a:t>
            </a:r>
            <a:r>
              <a:rPr lang="ko-KR" altLang="en-US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숫자로서의 의미는 없다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즉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'2'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라는 값이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'1'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이라는 값보다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배 더 크다는 뜻이 아니다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모델링을 할 때는 숫자가 아닌 독립변수 값은 쓸 수 없기 때문에 어떤 방식으로든 범주형 독립변수의 값을 사용할 수 있는 방법을 찾아야 한다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범주형 독립변수를 처리하는 가장 일반적인 방법은 </a:t>
            </a:r>
            <a:r>
              <a:rPr lang="ko-KR" altLang="en-US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더미변수</a:t>
            </a:r>
            <a:r>
              <a:rPr lang="en-US" altLang="ko-KR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(dummy variable)</a:t>
            </a:r>
            <a:r>
              <a:rPr lang="ko-KR" altLang="en-US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변환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하는 것이다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82443"/>
              </p:ext>
            </p:extLst>
          </p:nvPr>
        </p:nvGraphicFramePr>
        <p:xfrm>
          <a:off x="7621570" y="2296933"/>
          <a:ext cx="4123113" cy="29531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4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과일종류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문자표현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숫자표현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사과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A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B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오렌지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O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A65DDD-459E-47A5-8A67-D03D3D6F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939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Pre-Processing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77556" y="224513"/>
            <a:ext cx="143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변수 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6906656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5E2CA63-67AB-4A7F-9728-4A708087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963" y="2119288"/>
            <a:ext cx="9410700" cy="1034121"/>
          </a:xfrm>
        </p:spPr>
        <p:txBody>
          <a:bodyPr>
            <a:normAutofit/>
          </a:bodyPr>
          <a:lstStyle/>
          <a:p>
            <a:pPr marL="722313" lvl="1" indent="-265113">
              <a:lnSpc>
                <a:spcPct val="100000"/>
              </a:lnSpc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 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또는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만으로 표현되는 값으로 어떤 특징이 존재하는가 존재하지 않는가를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lvl="1" indent="265113">
              <a:lnSpc>
                <a:spcPct val="100000"/>
              </a:lnSpc>
              <a:buNone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표시하는 독립변수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6963" y="3153414"/>
            <a:ext cx="951807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</a:pPr>
            <a:r>
              <a:rPr lang="ko-KR" altLang="en-US" sz="20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방법</a:t>
            </a:r>
            <a:endParaRPr lang="en-US" altLang="ko-KR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2889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원핫인코딩</a:t>
            </a:r>
            <a:r>
              <a:rPr lang="en-US" altLang="ko-KR" sz="2000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(One-Hot-Encoding)</a:t>
            </a:r>
            <a:r>
              <a:rPr lang="ko-KR" altLang="en-US" sz="2000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방식</a:t>
            </a:r>
            <a:endParaRPr lang="en-US" altLang="ko-KR" sz="2000" b="1" dirty="0">
              <a:solidFill>
                <a:srgbClr val="F29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288925">
              <a:lnSpc>
                <a:spcPct val="150000"/>
              </a:lnSpc>
              <a:buNone/>
            </a:pP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더미변수의 값을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원핫인코딩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(one-hot-encoding)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방식으로 지정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288925">
              <a:lnSpc>
                <a:spcPct val="150000"/>
              </a:lnSpc>
              <a:buAutoNum type="arabicPeriod" startAt="2"/>
            </a:pPr>
            <a:r>
              <a:rPr lang="ko-KR" altLang="en-US" sz="2000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축소랭크</a:t>
            </a:r>
            <a:r>
              <a:rPr lang="en-US" altLang="ko-KR" sz="2000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(Reduced-Rank)</a:t>
            </a:r>
            <a:r>
              <a:rPr lang="ko-KR" altLang="en-US" sz="2000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방식</a:t>
            </a:r>
            <a:endParaRPr lang="en-US" altLang="ko-KR" sz="2000" b="1" dirty="0">
              <a:solidFill>
                <a:srgbClr val="F29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28892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특정한 하나의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범주값을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기준값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(reference)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 하고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기준값에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대응하는 더미변수의 가중치는 항상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 놓는다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8C67A-CEF9-4A5B-AB0E-51406FAA9237}"/>
              </a:ext>
            </a:extLst>
          </p:cNvPr>
          <p:cNvSpPr txBox="1"/>
          <p:nvPr/>
        </p:nvSpPr>
        <p:spPr>
          <a:xfrm>
            <a:off x="708916" y="1529417"/>
            <a:ext cx="392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더미변수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(Dummy Variable)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580258-5F71-4B03-AFD8-8C848C3B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939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Pre-Processing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77556" y="224513"/>
            <a:ext cx="143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변수 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6906656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5E2CA63-67AB-4A7F-9728-4A708087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49" y="1791742"/>
            <a:ext cx="4830699" cy="3792955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endParaRPr lang="en-US" altLang="ko-KR" b="1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ko-KR" b="1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ko-KR" sz="2000" b="1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None/>
            </a:pPr>
            <a:r>
              <a:rPr lang="en-US" altLang="ko-KR" sz="2000" b="1" dirty="0"/>
              <a:t>              </a:t>
            </a:r>
          </a:p>
          <a:p>
            <a:pPr marL="800100" lvl="1" indent="-342900">
              <a:lnSpc>
                <a:spcPct val="150000"/>
              </a:lnSpc>
              <a:buNone/>
            </a:pPr>
            <a:r>
              <a:rPr lang="en-US" altLang="ko-KR" sz="2000" b="1" dirty="0"/>
              <a:t>          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76782"/>
              </p:ext>
            </p:extLst>
          </p:nvPr>
        </p:nvGraphicFramePr>
        <p:xfrm>
          <a:off x="6096000" y="1934236"/>
          <a:ext cx="5827221" cy="35079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94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              </a:t>
                      </a:r>
                      <a:r>
                        <a:rPr lang="ko-KR" altLang="en-US" sz="120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변수</a:t>
                      </a:r>
                      <a:endParaRPr lang="en-US" altLang="ko-KR" sz="120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과일종류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intercept</a:t>
                      </a:r>
                      <a:endParaRPr lang="ko-KR" altLang="en-US" sz="140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사과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오렌지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사과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존재</a:t>
                      </a:r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x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존재</a:t>
                      </a:r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x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오렌지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존재</a:t>
                      </a:r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x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존재</a:t>
                      </a:r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x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82549" y="2275296"/>
            <a:ext cx="5270269" cy="347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lvl="1" indent="0">
              <a:spcBef>
                <a:spcPts val="1000"/>
              </a:spcBef>
              <a:buFontTx/>
              <a:buChar char="-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해당 하는 값에 대해서 맞으면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아니면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</a:t>
            </a:r>
          </a:p>
          <a:p>
            <a:pPr marL="0" lvl="1" indent="0">
              <a:spcBef>
                <a:spcPts val="1000"/>
              </a:spcBef>
              <a:buFontTx/>
              <a:buChar char="-"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2563" lvl="1" indent="-182563">
              <a:spcBef>
                <a:spcPts val="1000"/>
              </a:spcBef>
              <a:buFontTx/>
              <a:buChar char="-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회귀분석에서는 독립변수 간 선형독립 즉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full-rank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만족을 위해 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cell-means model(intercept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 없는 모델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 생성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lvl="1" indent="0">
              <a:spcBef>
                <a:spcPts val="1000"/>
              </a:spcBef>
              <a:buFontTx/>
              <a:buChar char="-"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lvl="1" indent="0">
              <a:spcBef>
                <a:spcPts val="1000"/>
              </a:spcBef>
              <a:buFontTx/>
              <a:buChar char="-"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D52F5-EF0C-4F15-83B9-15C41BE5377A}"/>
              </a:ext>
            </a:extLst>
          </p:cNvPr>
          <p:cNvSpPr txBox="1"/>
          <p:nvPr/>
        </p:nvSpPr>
        <p:spPr>
          <a:xfrm>
            <a:off x="582549" y="1556755"/>
            <a:ext cx="445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Ⅰ.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원핫인코딩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One-Hot-Encoding)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453C6-C0A8-4DF9-B1ED-33FA1E8B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93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7" y="938193"/>
            <a:ext cx="3241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이란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1026" name="Picture 2" descr="인공지능 머신러닝 딥러닝 이미지 검색결과">
            <a:extLst>
              <a:ext uri="{FF2B5EF4-FFF2-40B4-BE49-F238E27FC236}">
                <a16:creationId xmlns:a16="http://schemas.microsoft.com/office/drawing/2014/main" id="{4A6F117C-6B43-4DD2-B52D-1224F4C44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384" y="2002700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C0C776-A011-48C5-9E69-37AA6A8046A0}"/>
              </a:ext>
            </a:extLst>
          </p:cNvPr>
          <p:cNvSpPr txBox="1"/>
          <p:nvPr/>
        </p:nvSpPr>
        <p:spPr>
          <a:xfrm>
            <a:off x="708917" y="1603404"/>
            <a:ext cx="538708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08서울남산체 M" panose="02020603020101020101"/>
                <a:ea typeface="08서울남산체 M" panose="02020603020101020101"/>
              </a:rPr>
              <a:t>인공지능 </a:t>
            </a:r>
            <a:r>
              <a:rPr lang="en-US" altLang="ko-KR" sz="2000" b="1" dirty="0">
                <a:latin typeface="08서울남산체 M" panose="02020603020101020101"/>
                <a:ea typeface="08서울남산체 M" panose="02020603020101020101"/>
              </a:rPr>
              <a:t>(Artificial Intelligence)</a:t>
            </a:r>
          </a:p>
          <a:p>
            <a:pPr marL="342900" indent="-342900">
              <a:buAutoNum type="arabicPeriod"/>
            </a:pPr>
            <a:endParaRPr lang="en-US" altLang="ko-KR" sz="1600" b="1" dirty="0">
              <a:latin typeface="08서울남산체 M"/>
            </a:endParaRPr>
          </a:p>
          <a:p>
            <a:r>
              <a:rPr lang="en-US" altLang="ko-KR" sz="1600" dirty="0">
                <a:ea typeface="08서울남산체 M" panose="02020603020101020101"/>
              </a:rPr>
              <a:t>  </a:t>
            </a:r>
            <a:r>
              <a:rPr lang="en-US" altLang="ko-KR" sz="1600" dirty="0">
                <a:latin typeface="08서울남산체 M" panose="02020603020101020101"/>
                <a:ea typeface="08서울남산체 M" panose="02020603020101020101"/>
              </a:rPr>
              <a:t>-</a:t>
            </a:r>
            <a:r>
              <a:rPr lang="ko-KR" altLang="en-US" sz="1600" dirty="0">
                <a:latin typeface="08서울남산체 M" panose="02020603020101020101"/>
                <a:ea typeface="08서울남산체 M" panose="02020603020101020101"/>
              </a:rPr>
              <a:t> 인간의 학습능력</a:t>
            </a:r>
            <a:r>
              <a:rPr lang="en-US" altLang="ko-KR" sz="1600" dirty="0">
                <a:latin typeface="08서울남산체 M" panose="02020603020101020101"/>
                <a:ea typeface="08서울남산체 M" panose="02020603020101020101"/>
              </a:rPr>
              <a:t>, </a:t>
            </a:r>
            <a:r>
              <a:rPr lang="ko-KR" altLang="en-US" sz="1600" dirty="0">
                <a:latin typeface="08서울남산체 M" panose="02020603020101020101"/>
                <a:ea typeface="08서울남산체 M" panose="02020603020101020101"/>
              </a:rPr>
              <a:t>추론능력 등을 컴퓨터를 통해 구현하는 포괄적인 개념</a:t>
            </a:r>
            <a:endParaRPr lang="en-US" altLang="ko-KR" sz="1600" dirty="0">
              <a:latin typeface="08서울남산체 M" panose="02020603020101020101"/>
              <a:ea typeface="08서울남산체 M" panose="02020603020101020101"/>
            </a:endParaRPr>
          </a:p>
          <a:p>
            <a:r>
              <a:rPr lang="en-US" altLang="ko-KR" sz="1600" dirty="0">
                <a:latin typeface="08서울남산체 M" panose="02020603020101020101"/>
                <a:ea typeface="08서울남산체 M" panose="02020603020101020101"/>
              </a:rPr>
              <a:t>  - </a:t>
            </a:r>
            <a:r>
              <a:rPr lang="ko-KR" altLang="en-US" sz="1600" dirty="0">
                <a:latin typeface="08서울남산체 M" panose="02020603020101020101"/>
                <a:ea typeface="08서울남산체 M" panose="02020603020101020101"/>
              </a:rPr>
              <a:t>알파고</a:t>
            </a:r>
            <a:r>
              <a:rPr lang="en-US" altLang="ko-KR" sz="1600" dirty="0">
                <a:latin typeface="08서울남산체 M" panose="02020603020101020101"/>
                <a:ea typeface="08서울남산체 M" panose="02020603020101020101"/>
              </a:rPr>
              <a:t>, </a:t>
            </a:r>
            <a:r>
              <a:rPr lang="ko-KR" altLang="en-US" sz="1600" dirty="0">
                <a:latin typeface="08서울남산체 M" panose="02020603020101020101"/>
                <a:ea typeface="08서울남산체 M" panose="02020603020101020101"/>
              </a:rPr>
              <a:t>사진을 보고 사물을 판단하는 소프트웨어</a:t>
            </a:r>
            <a:r>
              <a:rPr lang="en-US" altLang="ko-KR" sz="1600" dirty="0">
                <a:latin typeface="08서울남산체 M" panose="02020603020101020101"/>
                <a:ea typeface="08서울남산체 M" panose="02020603020101020101"/>
              </a:rPr>
              <a:t>, </a:t>
            </a:r>
            <a:r>
              <a:rPr lang="ko-KR" altLang="en-US" sz="1600" dirty="0">
                <a:latin typeface="08서울남산체 M" panose="02020603020101020101"/>
                <a:ea typeface="08서울남산체 M" panose="02020603020101020101"/>
              </a:rPr>
              <a:t>영화 </a:t>
            </a:r>
            <a:r>
              <a:rPr lang="en-US" altLang="ko-KR" sz="1600" dirty="0">
                <a:latin typeface="08서울남산체 M" panose="02020603020101020101"/>
                <a:ea typeface="08서울남산체 M" panose="02020603020101020101"/>
              </a:rPr>
              <a:t>AI</a:t>
            </a:r>
            <a:r>
              <a:rPr lang="ko-KR" altLang="en-US" sz="1600" dirty="0">
                <a:latin typeface="08서울남산체 M" panose="02020603020101020101"/>
                <a:ea typeface="08서울남산체 M" panose="02020603020101020101"/>
              </a:rPr>
              <a:t>에 나오는 로봇 등등</a:t>
            </a:r>
            <a:endParaRPr lang="en-US" altLang="ko-KR" sz="1600" dirty="0">
              <a:latin typeface="08서울남산체 M" panose="02020603020101020101"/>
              <a:ea typeface="08서울남산체 M" panose="02020603020101020101"/>
            </a:endParaRPr>
          </a:p>
          <a:p>
            <a:endParaRPr lang="en-US" altLang="ko-KR" dirty="0"/>
          </a:p>
          <a:p>
            <a:r>
              <a:rPr lang="en-US" altLang="ko-KR" sz="2000" b="1" dirty="0">
                <a:latin typeface="08서울남산체 M"/>
              </a:rPr>
              <a:t>2. </a:t>
            </a:r>
            <a:r>
              <a:rPr lang="ko-KR" altLang="en-US" sz="2000" b="1" dirty="0" err="1">
                <a:latin typeface="08서울남산체 M"/>
              </a:rPr>
              <a:t>머신러닝</a:t>
            </a:r>
            <a:r>
              <a:rPr lang="ko-KR" altLang="en-US" sz="2000" b="1" dirty="0">
                <a:latin typeface="08서울남산체 M"/>
              </a:rPr>
              <a:t> </a:t>
            </a:r>
            <a:r>
              <a:rPr lang="en-US" altLang="ko-KR" sz="2000" b="1" dirty="0">
                <a:latin typeface="08서울남산체 M"/>
              </a:rPr>
              <a:t>(Machine Learning)</a:t>
            </a:r>
          </a:p>
          <a:p>
            <a:endParaRPr lang="en-US" altLang="ko-KR" dirty="0">
              <a:ea typeface="08서울남산체 M" panose="02020603020101020101"/>
            </a:endParaRPr>
          </a:p>
          <a:p>
            <a:r>
              <a:rPr lang="en-US" altLang="ko-KR" dirty="0">
                <a:ea typeface="08서울남산체 M" panose="02020603020101020101"/>
              </a:rPr>
              <a:t>  - </a:t>
            </a:r>
            <a:r>
              <a:rPr lang="ko-KR" altLang="en-US" sz="1600" dirty="0">
                <a:ea typeface="08서울남산체 M" panose="02020603020101020101"/>
              </a:rPr>
              <a:t>데이터를 이용하여 데이터 특성과 패턴을 학습하여</a:t>
            </a:r>
            <a:r>
              <a:rPr lang="en-US" altLang="ko-KR" sz="1600" dirty="0">
                <a:ea typeface="08서울남산체 M" panose="02020603020101020101"/>
              </a:rPr>
              <a:t>, </a:t>
            </a:r>
            <a:r>
              <a:rPr lang="ko-KR" altLang="en-US" sz="1600" dirty="0">
                <a:ea typeface="08서울남산체 M" panose="02020603020101020101"/>
              </a:rPr>
              <a:t>그 결과를 바탕으로 미지의 데이터에 대한 그것의 미래 결과</a:t>
            </a:r>
            <a:r>
              <a:rPr lang="en-US" altLang="ko-KR" sz="1600" dirty="0">
                <a:ea typeface="08서울남산체 M" panose="02020603020101020101"/>
              </a:rPr>
              <a:t>(</a:t>
            </a:r>
            <a:r>
              <a:rPr lang="ko-KR" altLang="en-US" sz="1600" dirty="0">
                <a:ea typeface="08서울남산체 M" panose="02020603020101020101"/>
              </a:rPr>
              <a:t>값</a:t>
            </a:r>
            <a:r>
              <a:rPr lang="en-US" altLang="ko-KR" sz="1600" dirty="0">
                <a:ea typeface="08서울남산체 M" panose="02020603020101020101"/>
              </a:rPr>
              <a:t>, </a:t>
            </a:r>
            <a:r>
              <a:rPr lang="ko-KR" altLang="en-US" sz="1600" dirty="0">
                <a:ea typeface="08서울남산체 M" panose="02020603020101020101"/>
              </a:rPr>
              <a:t>분포</a:t>
            </a:r>
            <a:r>
              <a:rPr lang="en-US" altLang="ko-KR" sz="1600" dirty="0">
                <a:ea typeface="08서울남산체 M" panose="02020603020101020101"/>
              </a:rPr>
              <a:t>)</a:t>
            </a:r>
            <a:r>
              <a:rPr lang="ko-KR" altLang="en-US" sz="1600" dirty="0">
                <a:ea typeface="08서울남산체 M" panose="02020603020101020101"/>
              </a:rPr>
              <a:t>를 예측</a:t>
            </a:r>
            <a:endParaRPr lang="en-US" altLang="ko-KR" sz="1600" dirty="0">
              <a:ea typeface="08서울남산체 M" panose="02020603020101020101"/>
            </a:endParaRPr>
          </a:p>
          <a:p>
            <a:endParaRPr lang="en-US" altLang="ko-KR" dirty="0"/>
          </a:p>
          <a:p>
            <a:r>
              <a:rPr lang="en-US" altLang="ko-KR" sz="2000" b="1" dirty="0">
                <a:latin typeface="08서울남산체 M" panose="02020603020101020101"/>
                <a:ea typeface="08서울남산체 M" panose="02020603020101020101"/>
              </a:rPr>
              <a:t>3. </a:t>
            </a:r>
            <a:r>
              <a:rPr lang="ko-KR" altLang="en-US" sz="2000" b="1" dirty="0">
                <a:latin typeface="08서울남산체 M" panose="02020603020101020101"/>
                <a:ea typeface="08서울남산체 M" panose="02020603020101020101"/>
              </a:rPr>
              <a:t>딥러닝</a:t>
            </a:r>
            <a:endParaRPr lang="en-US" altLang="ko-KR" sz="2000" b="1" dirty="0">
              <a:latin typeface="08서울남산체 M" panose="02020603020101020101"/>
              <a:ea typeface="08서울남산체 M" panose="02020603020101020101"/>
            </a:endParaRPr>
          </a:p>
          <a:p>
            <a:endParaRPr lang="en-US" altLang="ko-KR" dirty="0">
              <a:ea typeface="08서울남산체 M" panose="02020603020101020101"/>
            </a:endParaRPr>
          </a:p>
          <a:p>
            <a:r>
              <a:rPr lang="en-US" altLang="ko-KR" dirty="0">
                <a:ea typeface="08서울남산체 M" panose="02020603020101020101"/>
              </a:rPr>
              <a:t>  </a:t>
            </a:r>
            <a:r>
              <a:rPr lang="en-US" altLang="ko-KR" sz="1600" dirty="0">
                <a:latin typeface="08서울남산체 M" panose="02020603020101020101"/>
                <a:ea typeface="08서울남산체 M" panose="02020603020101020101"/>
              </a:rPr>
              <a:t>- </a:t>
            </a:r>
            <a:r>
              <a:rPr lang="ko-KR" altLang="en-US" sz="1600" dirty="0">
                <a:latin typeface="08서울남산체 M" panose="02020603020101020101"/>
                <a:ea typeface="08서울남산체 M" panose="02020603020101020101"/>
              </a:rPr>
              <a:t>여러 비선형 변환기법의 조합을 통해 높은 수준의 추상화를 시도하는 기계학습 알고리즘의 집합</a:t>
            </a:r>
            <a:endParaRPr lang="en-US" altLang="ko-KR" sz="1600" dirty="0">
              <a:latin typeface="08서울남산체 M" panose="02020603020101020101"/>
              <a:ea typeface="08서울남산체 M" panose="02020603020101020101"/>
            </a:endParaRPr>
          </a:p>
          <a:p>
            <a:r>
              <a:rPr lang="en-US" altLang="ko-KR" sz="1600" dirty="0">
                <a:latin typeface="08서울남산체 M" panose="02020603020101020101"/>
                <a:ea typeface="08서울남산체 M" panose="02020603020101020101"/>
              </a:rPr>
              <a:t>  - </a:t>
            </a:r>
            <a:r>
              <a:rPr lang="ko-KR" altLang="en-US" sz="1600" dirty="0">
                <a:latin typeface="08서울남산체 M" panose="02020603020101020101"/>
                <a:ea typeface="08서울남산체 M" panose="02020603020101020101"/>
              </a:rPr>
              <a:t>사람의 사고방식을 컴퓨터에게 가르치는 기계학습의 한 분야</a:t>
            </a:r>
            <a:endParaRPr lang="en-US" altLang="ko-KR" sz="1600" dirty="0">
              <a:latin typeface="08서울남산체 M" panose="02020603020101020101"/>
              <a:ea typeface="08서울남산체 M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D651DA-E116-42C0-AF52-48040654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386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Pre-Processing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77556" y="224513"/>
            <a:ext cx="143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변수 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6906656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5E2CA63-67AB-4A7F-9728-4A708087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49" y="1791742"/>
            <a:ext cx="4830699" cy="3792955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endParaRPr lang="en-US" altLang="ko-KR" b="1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ko-KR" b="1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ko-KR" sz="2000" b="1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None/>
            </a:pPr>
            <a:r>
              <a:rPr lang="en-US" altLang="ko-KR" sz="2000" b="1" dirty="0"/>
              <a:t>              </a:t>
            </a:r>
          </a:p>
          <a:p>
            <a:pPr marL="800100" lvl="1" indent="-342900">
              <a:lnSpc>
                <a:spcPct val="150000"/>
              </a:lnSpc>
              <a:buNone/>
            </a:pPr>
            <a:r>
              <a:rPr lang="en-US" altLang="ko-KR" sz="2000" b="1" dirty="0"/>
              <a:t>          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36975"/>
              </p:ext>
            </p:extLst>
          </p:nvPr>
        </p:nvGraphicFramePr>
        <p:xfrm>
          <a:off x="6663598" y="2150729"/>
          <a:ext cx="4860371" cy="35079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3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              </a:t>
                      </a:r>
                      <a:r>
                        <a:rPr lang="ko-KR" altLang="en-US" sz="120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변수</a:t>
                      </a:r>
                      <a:endParaRPr lang="en-US" altLang="ko-KR" sz="120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과일종류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intercept</a:t>
                      </a:r>
                      <a:endParaRPr lang="ko-KR" altLang="en-US" sz="1400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오렌지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사과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오렌지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82549" y="2275296"/>
            <a:ext cx="5960225" cy="386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  <a:lvl2pPr marL="0" lvl="1" indent="0">
              <a:spcBef>
                <a:spcPts val="1000"/>
              </a:spcBef>
              <a:buNone/>
              <a:defRPr sz="20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2pPr>
          </a:lstStyle>
          <a:p>
            <a:pPr lvl="1"/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기준값</a:t>
            </a:r>
            <a:r>
              <a:rPr lang="en-US" altLang="ko-KR" dirty="0"/>
              <a:t>(reference)</a:t>
            </a:r>
            <a:r>
              <a:rPr lang="ko-KR" altLang="en-US" dirty="0"/>
              <a:t>를 제외하고 해당하는 값에 대하여 맞으면 </a:t>
            </a:r>
            <a:r>
              <a:rPr lang="en-US" altLang="ko-KR" dirty="0"/>
              <a:t>1 </a:t>
            </a:r>
            <a:r>
              <a:rPr lang="ko-KR" altLang="en-US" dirty="0"/>
              <a:t>아니면 </a:t>
            </a:r>
            <a:r>
              <a:rPr lang="en-US" altLang="ko-KR" dirty="0"/>
              <a:t>0</a:t>
            </a:r>
          </a:p>
          <a:p>
            <a:pPr lvl="1"/>
            <a:endParaRPr lang="en-US" altLang="ko-KR" sz="1100" dirty="0"/>
          </a:p>
          <a:p>
            <a:pPr lvl="1"/>
            <a:r>
              <a:rPr lang="ko-KR" altLang="en-US" dirty="0"/>
              <a:t>오른쪽 표는 사과를 </a:t>
            </a:r>
            <a:r>
              <a:rPr lang="ko-KR" altLang="en-US" dirty="0" err="1"/>
              <a:t>기준값으로</a:t>
            </a:r>
            <a:r>
              <a:rPr lang="ko-KR" altLang="en-US" dirty="0"/>
              <a:t> 한 회귀모형의 예</a:t>
            </a:r>
            <a:endParaRPr lang="en-US" altLang="ko-KR" dirty="0"/>
          </a:p>
          <a:p>
            <a:pPr lvl="1"/>
            <a:endParaRPr lang="en-US" altLang="ko-KR" sz="1100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회귀분석에서는 이를 </a:t>
            </a:r>
            <a:r>
              <a:rPr lang="en-US" altLang="ko-KR" b="1" dirty="0">
                <a:solidFill>
                  <a:srgbClr val="F29000"/>
                </a:solidFill>
              </a:rPr>
              <a:t>reference coding  </a:t>
            </a:r>
            <a:r>
              <a:rPr lang="ko-KR" altLang="en-US" dirty="0" err="1"/>
              <a:t>이라고함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DD8E2-1A70-4339-BC7A-7461BC4534F4}"/>
              </a:ext>
            </a:extLst>
          </p:cNvPr>
          <p:cNvSpPr txBox="1"/>
          <p:nvPr/>
        </p:nvSpPr>
        <p:spPr>
          <a:xfrm>
            <a:off x="729658" y="1529417"/>
            <a:ext cx="3505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II.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축소랭크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(Reduced-Rank)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BE1E86-8015-46B9-99D6-020E52CE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939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Pre-Processing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77556" y="224513"/>
            <a:ext cx="143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범주형 변수 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6906656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35E2CA63-67AB-4A7F-9728-4A708087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931" y="2189228"/>
            <a:ext cx="10379752" cy="3611245"/>
          </a:xfrm>
          <a:noFill/>
        </p:spPr>
        <p:txBody>
          <a:bodyPr wrap="square" rtlCol="0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 결론적으로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범주형 변수가 모델에 들어갈 경우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K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 혹은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K-1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개의 변수가 생성된다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관측치가 정말 많다면 상관없을 수 있지만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변수가 많아지면 모델이 잘 학습되지 않을 수 있다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단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해석적인 측면에서는 직관적이고 용이할 수 있다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58F31D-70A9-4642-BD6D-5A443122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939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Pre-Processing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77556" y="224513"/>
            <a:ext cx="143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이상치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결측치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정규화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6906656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9783D-E3D3-4192-B8FF-3DA020DB38A3}"/>
              </a:ext>
            </a:extLst>
          </p:cNvPr>
          <p:cNvSpPr txBox="1"/>
          <p:nvPr/>
        </p:nvSpPr>
        <p:spPr>
          <a:xfrm>
            <a:off x="987547" y="1969074"/>
            <a:ext cx="10523592" cy="390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  <a:lvl2pPr marL="0" lvl="1" indent="0">
              <a:spcBef>
                <a:spcPts val="1000"/>
              </a:spcBef>
              <a:buNone/>
              <a:defRPr sz="20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2pPr>
          </a:lstStyle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결측치란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dirty="0"/>
              <a:t>  누락된 값</a:t>
            </a:r>
            <a:r>
              <a:rPr lang="en-US" altLang="ko-KR" dirty="0"/>
              <a:t>, </a:t>
            </a:r>
            <a:r>
              <a:rPr lang="ko-KR" altLang="en-US" dirty="0"/>
              <a:t>비어 있는 값을 의미하며 </a:t>
            </a:r>
            <a:r>
              <a:rPr lang="en-US" altLang="ko-KR" dirty="0"/>
              <a:t>NA </a:t>
            </a:r>
            <a:r>
              <a:rPr lang="ko-KR" altLang="en-US" dirty="0"/>
              <a:t>혹은 </a:t>
            </a:r>
            <a:r>
              <a:rPr lang="en-US" altLang="ko-KR" dirty="0"/>
              <a:t>999 </a:t>
            </a:r>
            <a:r>
              <a:rPr lang="ko-KR" altLang="en-US" dirty="0"/>
              <a:t>등 약속된 값으로 주로 표기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  실제 데이터는 데이터 수집과정에서 발생한 오류 등으로 인해 </a:t>
            </a:r>
            <a:r>
              <a:rPr lang="ko-KR" altLang="en-US" dirty="0" err="1"/>
              <a:t>결측치가</a:t>
            </a:r>
            <a:r>
              <a:rPr lang="ko-KR" altLang="en-US" dirty="0"/>
              <a:t> </a:t>
            </a:r>
            <a:r>
              <a:rPr lang="ko-KR" altLang="en-US" dirty="0" err="1"/>
              <a:t>포함되어있는</a:t>
            </a:r>
            <a:r>
              <a:rPr lang="ko-KR" altLang="en-US" dirty="0"/>
              <a:t> 경우가 많음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</a:t>
            </a:r>
            <a:r>
              <a:rPr lang="ko-KR" altLang="en-US" dirty="0" err="1"/>
              <a:t>결측치를</a:t>
            </a:r>
            <a:r>
              <a:rPr lang="ko-KR" altLang="en-US" dirty="0"/>
              <a:t> 정제하는 과정을 거쳐야만 함수 사용에 문제가 발생하지 않고 분석 결과에 왜곡이 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이상치란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dirty="0"/>
              <a:t>  샘플의 전체적인 패턴에서 벗어나게 관측되는 값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</a:t>
            </a:r>
            <a:r>
              <a:rPr lang="ko-KR" altLang="en-US" dirty="0" err="1"/>
              <a:t>결측치와</a:t>
            </a:r>
            <a:r>
              <a:rPr lang="ko-KR" altLang="en-US" dirty="0"/>
              <a:t> 마찬가지로 데이터 수집과정에서 발생할 수 있고 측정과정이나 샘플링 과정에서 발생할 수 있음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</a:t>
            </a:r>
            <a:r>
              <a:rPr lang="ko-KR" altLang="en-US" dirty="0" err="1"/>
              <a:t>분포적인</a:t>
            </a:r>
            <a:r>
              <a:rPr lang="ko-KR" altLang="en-US" dirty="0"/>
              <a:t> 관점 혹은 다양한 시각화를 통해서 확인 가능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F2A324-3103-4D06-BE2E-7EB0D39C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93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Pre-Processing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77556" y="224513"/>
            <a:ext cx="143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이상치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결측치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정규화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6906656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0491F3-C288-46D0-B64C-F9FE79D4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0" y="1802072"/>
            <a:ext cx="5172075" cy="359092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D9CA4FD-2A0A-4556-9A3D-2E5284105095}"/>
              </a:ext>
            </a:extLst>
          </p:cNvPr>
          <p:cNvGrpSpPr/>
          <p:nvPr/>
        </p:nvGrpSpPr>
        <p:grpSpPr>
          <a:xfrm>
            <a:off x="6526077" y="986319"/>
            <a:ext cx="4722921" cy="4689842"/>
            <a:chOff x="6526077" y="1698931"/>
            <a:chExt cx="4722921" cy="46898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78D22BE-161F-4A94-A897-A03CADB73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0" t="4454" r="42572" b="9611"/>
            <a:stretch/>
          </p:blipFill>
          <p:spPr>
            <a:xfrm>
              <a:off x="6526077" y="1698931"/>
              <a:ext cx="4722921" cy="201358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9DFCC69-82E9-4253-8FCD-A6BA2CD96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51" t="4510" r="2169" b="9555"/>
            <a:stretch/>
          </p:blipFill>
          <p:spPr>
            <a:xfrm>
              <a:off x="6565612" y="3712514"/>
              <a:ext cx="4471949" cy="267625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537153D-4AD1-40D0-BA23-CB04BA5C55B1}"/>
              </a:ext>
            </a:extLst>
          </p:cNvPr>
          <p:cNvSpPr txBox="1"/>
          <p:nvPr/>
        </p:nvSpPr>
        <p:spPr>
          <a:xfrm>
            <a:off x="2122753" y="5502349"/>
            <a:ext cx="4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Univariate Outlier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5BA94-BCC0-4124-B281-F568E0A8D03F}"/>
              </a:ext>
            </a:extLst>
          </p:cNvPr>
          <p:cNvSpPr txBox="1"/>
          <p:nvPr/>
        </p:nvSpPr>
        <p:spPr>
          <a:xfrm>
            <a:off x="8008366" y="5768720"/>
            <a:ext cx="522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Multivariate Outlier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A691C9-4756-4B32-9186-C448914D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448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Pre-Processing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77556" y="224513"/>
            <a:ext cx="143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이상치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결측치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정규화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6906656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15D2D-A85D-4A6A-A61E-CB1F6EB09020}"/>
              </a:ext>
            </a:extLst>
          </p:cNvPr>
          <p:cNvSpPr txBox="1"/>
          <p:nvPr/>
        </p:nvSpPr>
        <p:spPr>
          <a:xfrm>
            <a:off x="863031" y="1839808"/>
            <a:ext cx="10523592" cy="423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  <a:lvl2pPr marL="0" lvl="1" indent="0">
              <a:spcBef>
                <a:spcPts val="1000"/>
              </a:spcBef>
              <a:buNone/>
              <a:defRPr sz="20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2pPr>
          </a:lstStyle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결측치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처리방법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/>
          </a:p>
          <a:p>
            <a:pPr indent="87313">
              <a:lnSpc>
                <a:spcPct val="120000"/>
              </a:lnSpc>
            </a:pPr>
            <a:r>
              <a:rPr lang="ko-KR" altLang="en-US" dirty="0"/>
              <a:t>속 편하게 행 삭제</a:t>
            </a:r>
            <a:endParaRPr lang="en-US" altLang="ko-KR" dirty="0"/>
          </a:p>
          <a:p>
            <a:pPr indent="87313">
              <a:lnSpc>
                <a:spcPct val="120000"/>
              </a:lnSpc>
            </a:pPr>
            <a:r>
              <a:rPr lang="ko-KR" altLang="en-US" dirty="0"/>
              <a:t>중심 경향 값 넣기</a:t>
            </a:r>
            <a:r>
              <a:rPr lang="en-US" altLang="ko-KR" dirty="0"/>
              <a:t> (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중앙값</a:t>
            </a:r>
            <a:r>
              <a:rPr lang="en-US" altLang="ko-KR" dirty="0"/>
              <a:t>, </a:t>
            </a:r>
            <a:r>
              <a:rPr lang="ko-KR" altLang="en-US" dirty="0" err="1"/>
              <a:t>최빈값</a:t>
            </a:r>
            <a:r>
              <a:rPr lang="ko-KR" altLang="en-US" dirty="0"/>
              <a:t> 등</a:t>
            </a:r>
            <a:r>
              <a:rPr lang="en-US" altLang="ko-KR" dirty="0"/>
              <a:t>) -&gt; </a:t>
            </a:r>
            <a:r>
              <a:rPr lang="ko-KR" altLang="en-US" dirty="0"/>
              <a:t>무난하게 채울 수 있는 방법이나 분산이 </a:t>
            </a:r>
            <a:r>
              <a:rPr lang="ko-KR" altLang="en-US" dirty="0" err="1"/>
              <a:t>줄어들음</a:t>
            </a:r>
            <a:endParaRPr lang="en-US" altLang="ko-KR" dirty="0"/>
          </a:p>
          <a:p>
            <a:pPr indent="87313">
              <a:lnSpc>
                <a:spcPct val="120000"/>
              </a:lnSpc>
            </a:pPr>
            <a:r>
              <a:rPr lang="en-US" altLang="ko-KR" dirty="0"/>
              <a:t>Regression Imputation -&gt; </a:t>
            </a:r>
            <a:r>
              <a:rPr lang="ko-KR" altLang="en-US" dirty="0"/>
              <a:t>각 관측치의 특성을 고려하여 회귀모형을 이용하여 </a:t>
            </a:r>
            <a:r>
              <a:rPr lang="ko-KR" altLang="en-US" dirty="0" err="1"/>
              <a:t>결측치</a:t>
            </a:r>
            <a:r>
              <a:rPr lang="ko-KR" altLang="en-US" dirty="0"/>
              <a:t> 대체</a:t>
            </a:r>
            <a:endParaRPr lang="en-US" altLang="ko-KR" dirty="0"/>
          </a:p>
          <a:p>
            <a:pPr indent="87313">
              <a:lnSpc>
                <a:spcPct val="120000"/>
              </a:lnSpc>
            </a:pPr>
            <a:r>
              <a:rPr lang="en-US" altLang="ko-KR" dirty="0"/>
              <a:t>MICE (Multivariate Imputation via Chained Equations) -&gt; </a:t>
            </a:r>
            <a:r>
              <a:rPr lang="ko-KR" altLang="en-US" dirty="0"/>
              <a:t>다양한 모델을 활용한 </a:t>
            </a:r>
            <a:r>
              <a:rPr lang="ko-KR" altLang="en-US" dirty="0" err="1"/>
              <a:t>결측치</a:t>
            </a:r>
            <a:r>
              <a:rPr lang="ko-KR" altLang="en-US" dirty="0"/>
              <a:t> 대체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?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이상치 처리방법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/>
          </a:p>
          <a:p>
            <a:pPr indent="87313">
              <a:lnSpc>
                <a:spcPct val="120000"/>
              </a:lnSpc>
            </a:pPr>
            <a:r>
              <a:rPr lang="ko-KR" altLang="en-US" dirty="0"/>
              <a:t>속 편하게 행 삭제</a:t>
            </a:r>
            <a:endParaRPr lang="en-US" altLang="ko-KR" dirty="0"/>
          </a:p>
          <a:p>
            <a:pPr indent="87313">
              <a:lnSpc>
                <a:spcPct val="120000"/>
              </a:lnSpc>
            </a:pPr>
            <a:r>
              <a:rPr lang="en-US" altLang="ko-KR" dirty="0"/>
              <a:t>  - 1.5*IQR ~ 1.5*IQR </a:t>
            </a:r>
            <a:r>
              <a:rPr lang="ko-KR" altLang="en-US" dirty="0"/>
              <a:t>이용하여 제거</a:t>
            </a:r>
            <a:r>
              <a:rPr lang="en-US" altLang="ko-KR" dirty="0"/>
              <a:t>, </a:t>
            </a:r>
            <a:r>
              <a:rPr lang="ko-KR" altLang="en-US" dirty="0"/>
              <a:t>이 때 </a:t>
            </a:r>
            <a:r>
              <a:rPr lang="en-US" altLang="ko-KR" dirty="0"/>
              <a:t>1.5 </a:t>
            </a:r>
            <a:r>
              <a:rPr lang="ko-KR" altLang="en-US" dirty="0"/>
              <a:t>라는 수치는 조정 가능</a:t>
            </a:r>
            <a:endParaRPr lang="en-US" altLang="ko-KR" dirty="0"/>
          </a:p>
          <a:p>
            <a:pPr indent="87313">
              <a:lnSpc>
                <a:spcPct val="120000"/>
              </a:lnSpc>
            </a:pPr>
            <a:r>
              <a:rPr lang="ko-KR" altLang="en-US" dirty="0"/>
              <a:t>범주화</a:t>
            </a:r>
            <a:endParaRPr lang="en-US" altLang="ko-KR" dirty="0"/>
          </a:p>
          <a:p>
            <a:pPr indent="87313">
              <a:lnSpc>
                <a:spcPct val="120000"/>
              </a:lnSpc>
            </a:pPr>
            <a:r>
              <a:rPr lang="en-US" altLang="ko-KR" dirty="0"/>
              <a:t>Log transformation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6560B3-E78A-4E97-AB0D-79A9F7F8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25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Pre-Processing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77556" y="224513"/>
            <a:ext cx="143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이상치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결측치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정규화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6906656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5B11C95F-84AB-4A25-8141-EE3C949ED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243" y="2139058"/>
            <a:ext cx="9481385" cy="4154984"/>
          </a:xfrm>
          <a:noFill/>
        </p:spPr>
        <p:txBody>
          <a:bodyPr wrap="square" rtlCol="0">
            <a:spAutoFit/>
          </a:bodyPr>
          <a:lstStyle/>
          <a:p>
            <a:pPr marL="0">
              <a:lnSpc>
                <a:spcPct val="120000"/>
              </a:lnSpc>
            </a:pP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Regularization(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정규화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머신러닝에서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훈련 데이터로 훈련시킨 모델을 훈련 데이터 뿐만 아니라 다른 데이터에서도 잘 들어 맞을 수 있도록 해 주는 것 </a:t>
            </a:r>
            <a:endParaRPr lang="en-US" altLang="ko-KR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/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모델의 복잡도에 제약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페널티를 부여하는 것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오버피팅을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방지하는 것을 목표로 한다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0"/>
            <a:r>
              <a:rPr lang="en-US" altLang="ko-KR" sz="1800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L2,L1</a:t>
            </a:r>
            <a:r>
              <a:rPr lang="ko-KR" altLang="en-US" sz="1800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cost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 대표적이며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Cost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최소화 시키는 것을 </a:t>
            </a:r>
            <a:r>
              <a:rPr lang="ko-KR" altLang="en-US" sz="1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학습 목표로 한다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0"/>
            <a:endParaRPr lang="en-US" altLang="ko-KR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/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선형회귀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로지스틱 회귀</a:t>
            </a:r>
            <a:endParaRPr lang="en-US" altLang="ko-KR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/>
            <a:endParaRPr lang="en-US" altLang="ko-KR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/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L1 cost : </a:t>
            </a:r>
          </a:p>
          <a:p>
            <a:pPr marL="0"/>
            <a:endParaRPr lang="en-US" altLang="ko-KR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/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L2 cost : </a:t>
            </a:r>
          </a:p>
          <a:p>
            <a:pPr marL="0"/>
            <a:endParaRPr lang="ko-KR" altLang="en-US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F49FC80B-64C4-419C-9296-68384447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5477310-C6C5-446C-8747-7D2B9C5CB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8" t="23602" r="70371" b="53079"/>
          <a:stretch/>
        </p:blipFill>
        <p:spPr bwMode="auto">
          <a:xfrm>
            <a:off x="2811222" y="4415003"/>
            <a:ext cx="2017059" cy="8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190EB55-40C8-4A31-AAE6-E9096485B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8445" r="71172" b="43912"/>
          <a:stretch/>
        </p:blipFill>
        <p:spPr bwMode="auto">
          <a:xfrm>
            <a:off x="2811222" y="5201139"/>
            <a:ext cx="1757083" cy="7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A26C15-DE6C-403C-ABCD-36E26DB8DD3C}"/>
              </a:ext>
            </a:extLst>
          </p:cNvPr>
          <p:cNvSpPr txBox="1"/>
          <p:nvPr/>
        </p:nvSpPr>
        <p:spPr>
          <a:xfrm>
            <a:off x="4828281" y="4656161"/>
            <a:ext cx="585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  <a:lvl2pPr marL="0" lvl="1" indent="0">
              <a:spcBef>
                <a:spcPts val="1000"/>
              </a:spcBef>
              <a:buNone/>
              <a:defRPr sz="20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2pPr>
          </a:lstStyle>
          <a:p>
            <a:r>
              <a:rPr lang="ko-KR" altLang="en-US" dirty="0"/>
              <a:t>경계면이 날카로워 변수 선택 효과가 있다</a:t>
            </a:r>
            <a:r>
              <a:rPr lang="en-US" altLang="ko-KR" dirty="0"/>
              <a:t>. (Sparse modeling)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19991-ED9B-40F1-B006-6BE0A527A8BF}"/>
              </a:ext>
            </a:extLst>
          </p:cNvPr>
          <p:cNvSpPr txBox="1"/>
          <p:nvPr/>
        </p:nvSpPr>
        <p:spPr>
          <a:xfrm>
            <a:off x="4828281" y="5333270"/>
            <a:ext cx="64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  <a:lvl2pPr marL="0" lvl="1" indent="0">
              <a:spcBef>
                <a:spcPts val="1000"/>
              </a:spcBef>
              <a:buNone/>
              <a:defRPr sz="20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2pPr>
          </a:lstStyle>
          <a:p>
            <a:r>
              <a:rPr lang="ko-KR" altLang="en-US" dirty="0"/>
              <a:t>경계면이 날카롭지 않아 최소점을 </a:t>
            </a:r>
            <a:r>
              <a:rPr lang="ko-KR" altLang="en-US"/>
              <a:t>찾기 쉽다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F7AFFF-FAAB-4A6C-B697-0FE39F01AA84}"/>
              </a:ext>
            </a:extLst>
          </p:cNvPr>
          <p:cNvSpPr txBox="1"/>
          <p:nvPr/>
        </p:nvSpPr>
        <p:spPr>
          <a:xfrm>
            <a:off x="708916" y="1541860"/>
            <a:ext cx="161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  <a:lvl2pPr marL="0" lvl="1" indent="0">
              <a:spcBef>
                <a:spcPts val="1000"/>
              </a:spcBef>
              <a:buNone/>
              <a:defRPr sz="20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2pPr>
          </a:lstStyle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2325853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550540"/>
            <a:ext cx="2125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 /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44537" y="2829028"/>
            <a:ext cx="2942807" cy="14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기본차트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분포차트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3-3.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차트조절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28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EDA /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시각화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04195"/>
            <a:ext cx="133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EDA/</a:t>
            </a:r>
            <a:r>
              <a:rPr lang="ko-KR" altLang="en-US" dirty="0"/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기본차트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8015332" y="613034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87068" y="231903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47963-C6EC-4B30-829B-7421C5182C57}"/>
              </a:ext>
            </a:extLst>
          </p:cNvPr>
          <p:cNvSpPr txBox="1"/>
          <p:nvPr/>
        </p:nvSpPr>
        <p:spPr>
          <a:xfrm>
            <a:off x="570319" y="1524590"/>
            <a:ext cx="35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막대차트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선그래프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산점도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4B719-1373-4723-81D3-C20D1F08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1" y="1988714"/>
            <a:ext cx="7187579" cy="46281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722534-2AD9-47AD-BACB-47F1360196BD}"/>
              </a:ext>
            </a:extLst>
          </p:cNvPr>
          <p:cNvSpPr/>
          <p:nvPr/>
        </p:nvSpPr>
        <p:spPr>
          <a:xfrm>
            <a:off x="719191" y="1988714"/>
            <a:ext cx="3751209" cy="2158396"/>
          </a:xfrm>
          <a:prstGeom prst="rect">
            <a:avLst/>
          </a:prstGeom>
          <a:noFill/>
          <a:ln w="28575">
            <a:solidFill>
              <a:srgbClr val="F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96FFC-744E-4A41-B54A-4D255ABE9A2B}"/>
              </a:ext>
            </a:extLst>
          </p:cNvPr>
          <p:cNvSpPr txBox="1"/>
          <p:nvPr/>
        </p:nvSpPr>
        <p:spPr>
          <a:xfrm>
            <a:off x="8238836" y="2144561"/>
            <a:ext cx="3090133" cy="133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선그래프</a:t>
            </a:r>
            <a:endParaRPr lang="en-US" altLang="ko-KR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시계열 데이터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X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Y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모두 연속형 변수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C66ED-1C83-40BE-9D1C-09B80135C5AF}"/>
              </a:ext>
            </a:extLst>
          </p:cNvPr>
          <p:cNvSpPr txBox="1"/>
          <p:nvPr/>
        </p:nvSpPr>
        <p:spPr>
          <a:xfrm>
            <a:off x="8863083" y="3534297"/>
            <a:ext cx="28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앰트랙의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월간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승객수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677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EDA /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시각화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04195"/>
            <a:ext cx="133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EDA/</a:t>
            </a:r>
            <a:r>
              <a:rPr lang="ko-KR" altLang="en-US" dirty="0"/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기본차트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8015332" y="613034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87068" y="231903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47963-C6EC-4B30-829B-7421C5182C57}"/>
              </a:ext>
            </a:extLst>
          </p:cNvPr>
          <p:cNvSpPr txBox="1"/>
          <p:nvPr/>
        </p:nvSpPr>
        <p:spPr>
          <a:xfrm>
            <a:off x="570319" y="1524590"/>
            <a:ext cx="35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막대차트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선그래프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산점도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4B719-1373-4723-81D3-C20D1F08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1" y="1988714"/>
            <a:ext cx="7187579" cy="46281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722534-2AD9-47AD-BACB-47F1360196BD}"/>
              </a:ext>
            </a:extLst>
          </p:cNvPr>
          <p:cNvSpPr/>
          <p:nvPr/>
        </p:nvSpPr>
        <p:spPr>
          <a:xfrm>
            <a:off x="4373738" y="1988714"/>
            <a:ext cx="3751209" cy="2158396"/>
          </a:xfrm>
          <a:prstGeom prst="rect">
            <a:avLst/>
          </a:prstGeom>
          <a:noFill/>
          <a:ln w="28575">
            <a:solidFill>
              <a:srgbClr val="F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96FFC-744E-4A41-B54A-4D255ABE9A2B}"/>
              </a:ext>
            </a:extLst>
          </p:cNvPr>
          <p:cNvSpPr txBox="1"/>
          <p:nvPr/>
        </p:nvSpPr>
        <p:spPr>
          <a:xfrm>
            <a:off x="8238836" y="2144561"/>
            <a:ext cx="3090133" cy="133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산점도</a:t>
            </a:r>
            <a:endParaRPr lang="en-US" altLang="ko-KR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수치형 데이터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두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변수간의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관계파악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C66ED-1C83-40BE-9D1C-09B80135C5AF}"/>
              </a:ext>
            </a:extLst>
          </p:cNvPr>
          <p:cNvSpPr txBox="1"/>
          <p:nvPr/>
        </p:nvSpPr>
        <p:spPr>
          <a:xfrm>
            <a:off x="8863083" y="3534297"/>
            <a:ext cx="28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주택가격의 중앙값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Y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저소득층 비율</a:t>
            </a:r>
          </a:p>
        </p:txBody>
      </p:sp>
    </p:spTree>
    <p:extLst>
      <p:ext uri="{BB962C8B-B14F-4D97-AF65-F5344CB8AC3E}">
        <p14:creationId xmlns:p14="http://schemas.microsoft.com/office/powerpoint/2010/main" val="1779568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EDA /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시각화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04195"/>
            <a:ext cx="133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EDA/</a:t>
            </a:r>
            <a:r>
              <a:rPr lang="ko-KR" altLang="en-US" dirty="0"/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기본차트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8015332" y="613034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87068" y="231903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47963-C6EC-4B30-829B-7421C5182C57}"/>
              </a:ext>
            </a:extLst>
          </p:cNvPr>
          <p:cNvSpPr txBox="1"/>
          <p:nvPr/>
        </p:nvSpPr>
        <p:spPr>
          <a:xfrm>
            <a:off x="570319" y="1524590"/>
            <a:ext cx="35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막대차트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선그래프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산점도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4B719-1373-4723-81D3-C20D1F08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1" y="1988714"/>
            <a:ext cx="7187579" cy="46281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722534-2AD9-47AD-BACB-47F1360196BD}"/>
              </a:ext>
            </a:extLst>
          </p:cNvPr>
          <p:cNvSpPr/>
          <p:nvPr/>
        </p:nvSpPr>
        <p:spPr>
          <a:xfrm>
            <a:off x="719191" y="4293533"/>
            <a:ext cx="7331419" cy="2360272"/>
          </a:xfrm>
          <a:prstGeom prst="rect">
            <a:avLst/>
          </a:prstGeom>
          <a:noFill/>
          <a:ln w="28575">
            <a:solidFill>
              <a:srgbClr val="F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96FFC-744E-4A41-B54A-4D255ABE9A2B}"/>
              </a:ext>
            </a:extLst>
          </p:cNvPr>
          <p:cNvSpPr txBox="1"/>
          <p:nvPr/>
        </p:nvSpPr>
        <p:spPr>
          <a:xfrm>
            <a:off x="8238836" y="2144561"/>
            <a:ext cx="3090133" cy="133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막대차트</a:t>
            </a:r>
            <a:endParaRPr lang="en-US" altLang="ko-KR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그룹별로 비교할 때 유용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각 막대는 다른 집단 의미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C66ED-1C83-40BE-9D1C-09B80135C5AF}"/>
              </a:ext>
            </a:extLst>
          </p:cNvPr>
          <p:cNvSpPr txBox="1"/>
          <p:nvPr/>
        </p:nvSpPr>
        <p:spPr>
          <a:xfrm>
            <a:off x="8863083" y="3534297"/>
            <a:ext cx="28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찰스강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인접 여부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Y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주택가격의 평균</a:t>
            </a:r>
          </a:p>
        </p:txBody>
      </p:sp>
    </p:spTree>
    <p:extLst>
      <p:ext uri="{BB962C8B-B14F-4D97-AF65-F5344CB8AC3E}">
        <p14:creationId xmlns:p14="http://schemas.microsoft.com/office/powerpoint/2010/main" val="427647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7" y="938193"/>
            <a:ext cx="3241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이란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20B6F-9CAB-49DC-B4E0-0E74EADF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866"/>
            <a:ext cx="5971815" cy="28848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18B250-62D2-4398-9DE9-F24CE76C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3139"/>
            <a:ext cx="6488696" cy="366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75EC74-9D1A-4B14-9832-9083D9BCCF19}"/>
              </a:ext>
            </a:extLst>
          </p:cNvPr>
          <p:cNvSpPr txBox="1"/>
          <p:nvPr/>
        </p:nvSpPr>
        <p:spPr>
          <a:xfrm>
            <a:off x="6455248" y="5377144"/>
            <a:ext cx="481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latin typeface="08서울남산체 M" panose="02020603020101020101"/>
                <a:ea typeface="08서울남산체 M" panose="02020603020101020101"/>
              </a:rPr>
              <a:t>데이터의 특징을 사람이 추출하지 않음</a:t>
            </a:r>
            <a:endParaRPr lang="en-US" altLang="ko-KR" b="1" dirty="0">
              <a:latin typeface="08서울남산체 M" panose="02020603020101020101"/>
              <a:ea typeface="08서울남산체 M" panose="02020603020101020101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08서울남산체 M" panose="02020603020101020101"/>
                <a:ea typeface="08서울남산체 M" panose="02020603020101020101"/>
              </a:rPr>
              <a:t>주로 인공신경망 구조를 사용하여 학습</a:t>
            </a:r>
            <a:endParaRPr lang="en-US" altLang="ko-KR" b="1" dirty="0">
              <a:latin typeface="08서울남산체 M" panose="02020603020101020101"/>
              <a:ea typeface="08서울남산체 M" panose="02020603020101020101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177260-6054-4064-B192-06B3D4CD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726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EDA /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시각화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04195"/>
            <a:ext cx="133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EDA/</a:t>
            </a:r>
            <a:r>
              <a:rPr lang="ko-KR" altLang="en-US" dirty="0"/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분포차트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8015332" y="613034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87068" y="231903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47963-C6EC-4B30-829B-7421C5182C57}"/>
              </a:ext>
            </a:extLst>
          </p:cNvPr>
          <p:cNvSpPr txBox="1"/>
          <p:nvPr/>
        </p:nvSpPr>
        <p:spPr>
          <a:xfrm>
            <a:off x="570319" y="1524590"/>
            <a:ext cx="35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박스플롯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히스토그램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1A9FE-6763-4F8B-9198-8E647BD32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96" y="2588026"/>
            <a:ext cx="5996999" cy="34013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171075-E49C-4486-B6FA-8299DDF01777}"/>
              </a:ext>
            </a:extLst>
          </p:cNvPr>
          <p:cNvSpPr/>
          <p:nvPr/>
        </p:nvSpPr>
        <p:spPr>
          <a:xfrm>
            <a:off x="839624" y="2442503"/>
            <a:ext cx="3104299" cy="3650072"/>
          </a:xfrm>
          <a:prstGeom prst="rect">
            <a:avLst/>
          </a:prstGeom>
          <a:noFill/>
          <a:ln w="28575">
            <a:solidFill>
              <a:srgbClr val="F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6F23D-DCAD-4F36-965C-C5C0F5EB1791}"/>
              </a:ext>
            </a:extLst>
          </p:cNvPr>
          <p:cNvSpPr txBox="1"/>
          <p:nvPr/>
        </p:nvSpPr>
        <p:spPr>
          <a:xfrm>
            <a:off x="7261490" y="2056217"/>
            <a:ext cx="3090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히스토그램</a:t>
            </a:r>
            <a:endParaRPr lang="en-US" altLang="ko-KR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모든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값의 출현 빈도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이상치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변수선택에 반영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/>
            <a:endParaRPr lang="en-US" altLang="ko-KR" sz="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편향 되어있을 경우 반드시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변환과정 거치기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17FC6-B5A0-45D2-B434-0B0F464B3EF3}"/>
              </a:ext>
            </a:extLst>
          </p:cNvPr>
          <p:cNvSpPr txBox="1"/>
          <p:nvPr/>
        </p:nvSpPr>
        <p:spPr>
          <a:xfrm>
            <a:off x="7470023" y="4365130"/>
            <a:ext cx="28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주택가격의 중앙값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503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EDA /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시각화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04195"/>
            <a:ext cx="133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EDA/</a:t>
            </a:r>
            <a:r>
              <a:rPr lang="ko-KR" altLang="en-US" dirty="0"/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분포차트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8015332" y="613034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87068" y="231903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47963-C6EC-4B30-829B-7421C5182C57}"/>
              </a:ext>
            </a:extLst>
          </p:cNvPr>
          <p:cNvSpPr txBox="1"/>
          <p:nvPr/>
        </p:nvSpPr>
        <p:spPr>
          <a:xfrm>
            <a:off x="570319" y="1524590"/>
            <a:ext cx="35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박스플롯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히스토그램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1A9FE-6763-4F8B-9198-8E647BD32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96" y="2588026"/>
            <a:ext cx="5996999" cy="34013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171075-E49C-4486-B6FA-8299DDF01777}"/>
              </a:ext>
            </a:extLst>
          </p:cNvPr>
          <p:cNvSpPr/>
          <p:nvPr/>
        </p:nvSpPr>
        <p:spPr>
          <a:xfrm>
            <a:off x="3899827" y="2354839"/>
            <a:ext cx="3104299" cy="3650072"/>
          </a:xfrm>
          <a:prstGeom prst="rect">
            <a:avLst/>
          </a:prstGeom>
          <a:noFill/>
          <a:ln w="28575">
            <a:solidFill>
              <a:srgbClr val="F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6F23D-DCAD-4F36-965C-C5C0F5EB1791}"/>
              </a:ext>
            </a:extLst>
          </p:cNvPr>
          <p:cNvSpPr txBox="1"/>
          <p:nvPr/>
        </p:nvSpPr>
        <p:spPr>
          <a:xfrm>
            <a:off x="7261489" y="2056217"/>
            <a:ext cx="3981293" cy="147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박스플롯</a:t>
            </a:r>
            <a:endParaRPr lang="en-US" altLang="ko-KR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X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 범주형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 연속형 변수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/>
            <a:endParaRPr lang="en-US" altLang="ko-KR" sz="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X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대한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분포를 쉽게 파악가능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17FC6-B5A0-45D2-B434-0B0F464B3EF3}"/>
              </a:ext>
            </a:extLst>
          </p:cNvPr>
          <p:cNvSpPr txBox="1"/>
          <p:nvPr/>
        </p:nvSpPr>
        <p:spPr>
          <a:xfrm>
            <a:off x="7653319" y="3690875"/>
            <a:ext cx="28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 :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찰스강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인접 여부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주택가격의 중앙값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373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EDA /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시각화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04195"/>
            <a:ext cx="133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EDA/</a:t>
            </a:r>
            <a:r>
              <a:rPr lang="ko-KR" altLang="en-US" dirty="0"/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차트조절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8015332" y="613034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87068" y="231903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47963-C6EC-4B30-829B-7421C5182C57}"/>
              </a:ext>
            </a:extLst>
          </p:cNvPr>
          <p:cNvSpPr txBox="1"/>
          <p:nvPr/>
        </p:nvSpPr>
        <p:spPr>
          <a:xfrm>
            <a:off x="570319" y="1524590"/>
            <a:ext cx="35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Log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56A64-CE1F-47F9-A2F2-3A4E7E27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1" y="2221563"/>
            <a:ext cx="7910725" cy="4317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82BAF-B287-4088-AB45-BDF527369BD4}"/>
              </a:ext>
            </a:extLst>
          </p:cNvPr>
          <p:cNvSpPr txBox="1"/>
          <p:nvPr/>
        </p:nvSpPr>
        <p:spPr>
          <a:xfrm>
            <a:off x="9016997" y="2756765"/>
            <a:ext cx="2514068" cy="177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X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변수는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왼쪽으로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Y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변수는 아래쪽으로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치우쳐져 있음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=&gt; </a:t>
            </a:r>
            <a:r>
              <a:rPr lang="en-US" altLang="ko-KR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log </a:t>
            </a:r>
            <a:r>
              <a:rPr lang="ko-KR" altLang="en-US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변환</a:t>
            </a:r>
            <a:endParaRPr lang="en-US" altLang="ko-KR" b="1" dirty="0">
              <a:solidFill>
                <a:srgbClr val="F29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25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EDA /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시각화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04195"/>
            <a:ext cx="133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EDA/</a:t>
            </a:r>
            <a:r>
              <a:rPr lang="ko-KR" altLang="en-US" dirty="0"/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차트조절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8015332" y="613034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87068" y="231903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47963-C6EC-4B30-829B-7421C5182C57}"/>
              </a:ext>
            </a:extLst>
          </p:cNvPr>
          <p:cNvSpPr txBox="1"/>
          <p:nvPr/>
        </p:nvSpPr>
        <p:spPr>
          <a:xfrm>
            <a:off x="570319" y="1524590"/>
            <a:ext cx="35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확대 축소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82BAF-B287-4088-AB45-BDF527369BD4}"/>
              </a:ext>
            </a:extLst>
          </p:cNvPr>
          <p:cNvSpPr txBox="1"/>
          <p:nvPr/>
        </p:nvSpPr>
        <p:spPr>
          <a:xfrm>
            <a:off x="8576500" y="2675564"/>
            <a:ext cx="3229586" cy="1983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시계열 데이터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시간의 범위가 긴 경우 시간에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대한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특징을 파악하기 힘듦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=&gt; </a:t>
            </a:r>
            <a:r>
              <a:rPr lang="ko-KR" altLang="en-US" b="1" dirty="0">
                <a:solidFill>
                  <a:srgbClr val="F29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특정 시기 확대</a:t>
            </a:r>
            <a:endParaRPr lang="en-US" altLang="ko-KR" b="1" dirty="0">
              <a:solidFill>
                <a:srgbClr val="F29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C800DF-1FFF-4E7F-AE14-638EF5B1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2075661"/>
            <a:ext cx="7611590" cy="42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15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550540"/>
            <a:ext cx="2125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분할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26065" y="3073866"/>
            <a:ext cx="2942807" cy="9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검증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평가 데이터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교차 검증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270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분할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검증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903005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94705" y="204195"/>
            <a:ext cx="126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AFD41-F146-4BAC-94B3-3778313C9811}"/>
              </a:ext>
            </a:extLst>
          </p:cNvPr>
          <p:cNvSpPr txBox="1"/>
          <p:nvPr/>
        </p:nvSpPr>
        <p:spPr>
          <a:xfrm>
            <a:off x="1371600" y="4256351"/>
            <a:ext cx="3110735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처음 모델을 학습시키기 위해서 필요한 데이터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98FAD1-AB28-45BB-AFC8-657992B2EFD5}"/>
              </a:ext>
            </a:extLst>
          </p:cNvPr>
          <p:cNvSpPr txBox="1"/>
          <p:nvPr/>
        </p:nvSpPr>
        <p:spPr>
          <a:xfrm>
            <a:off x="4694665" y="4256351"/>
            <a:ext cx="3000098" cy="115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만들어진 모델의 예측력을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평가하는 데이터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예측 결과를 통해 모델 수정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097C2-7984-4329-92A0-234B28DA6FCF}"/>
              </a:ext>
            </a:extLst>
          </p:cNvPr>
          <p:cNvSpPr txBox="1"/>
          <p:nvPr/>
        </p:nvSpPr>
        <p:spPr>
          <a:xfrm>
            <a:off x="7970819" y="4256351"/>
            <a:ext cx="3000098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최종 모델의 성능 파악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C9F92D6-0178-44EB-8CB5-89C0CC8EC5DB}"/>
              </a:ext>
            </a:extLst>
          </p:cNvPr>
          <p:cNvSpPr/>
          <p:nvPr/>
        </p:nvSpPr>
        <p:spPr>
          <a:xfrm>
            <a:off x="1972981" y="2317134"/>
            <a:ext cx="1872000" cy="1872000"/>
          </a:xfrm>
          <a:prstGeom prst="ellipse">
            <a:avLst/>
          </a:prstGeom>
          <a:solidFill>
            <a:srgbClr val="B796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2FC7076-B1A4-43B9-B6BC-FCE696403455}"/>
              </a:ext>
            </a:extLst>
          </p:cNvPr>
          <p:cNvSpPr/>
          <p:nvPr/>
        </p:nvSpPr>
        <p:spPr>
          <a:xfrm>
            <a:off x="5191105" y="2317134"/>
            <a:ext cx="1872000" cy="1872000"/>
          </a:xfrm>
          <a:prstGeom prst="ellipse">
            <a:avLst/>
          </a:prstGeom>
          <a:solidFill>
            <a:srgbClr val="B796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AEEAC31-E99B-4B12-9E37-F4B83750BF32}"/>
              </a:ext>
            </a:extLst>
          </p:cNvPr>
          <p:cNvSpPr/>
          <p:nvPr/>
        </p:nvSpPr>
        <p:spPr>
          <a:xfrm>
            <a:off x="8448005" y="2317134"/>
            <a:ext cx="1872000" cy="1872000"/>
          </a:xfrm>
          <a:prstGeom prst="ellipse">
            <a:avLst/>
          </a:prstGeom>
          <a:solidFill>
            <a:srgbClr val="B796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2E0FC4-5F96-4970-BE87-26B1EC2B241C}"/>
              </a:ext>
            </a:extLst>
          </p:cNvPr>
          <p:cNvSpPr txBox="1"/>
          <p:nvPr/>
        </p:nvSpPr>
        <p:spPr>
          <a:xfrm>
            <a:off x="2178779" y="3046122"/>
            <a:ext cx="15054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CCD41-C23F-4D82-81FE-54F493AD19EE}"/>
              </a:ext>
            </a:extLst>
          </p:cNvPr>
          <p:cNvSpPr txBox="1"/>
          <p:nvPr/>
        </p:nvSpPr>
        <p:spPr>
          <a:xfrm>
            <a:off x="5402649" y="3046122"/>
            <a:ext cx="15054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검증 데이터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C97065-63C7-47B6-8FE9-C7DFDDC45C23}"/>
              </a:ext>
            </a:extLst>
          </p:cNvPr>
          <p:cNvSpPr txBox="1"/>
          <p:nvPr/>
        </p:nvSpPr>
        <p:spPr>
          <a:xfrm>
            <a:off x="8664637" y="3046122"/>
            <a:ext cx="15054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평가 데이터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47963-C6EC-4B30-829B-7421C5182C57}"/>
              </a:ext>
            </a:extLst>
          </p:cNvPr>
          <p:cNvSpPr txBox="1"/>
          <p:nvPr/>
        </p:nvSpPr>
        <p:spPr>
          <a:xfrm>
            <a:off x="570319" y="1524590"/>
            <a:ext cx="353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3537796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분할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검증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903005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94705" y="204195"/>
            <a:ext cx="126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2F0CF9-A7E1-4072-9280-87E01E5E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D2BE7-C809-41DC-9C4D-AA2C17F3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27" y="2951288"/>
            <a:ext cx="9124950" cy="179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B8E40-87C9-45B1-951C-63DA0F29ADD3}"/>
              </a:ext>
            </a:extLst>
          </p:cNvPr>
          <p:cNvSpPr txBox="1"/>
          <p:nvPr/>
        </p:nvSpPr>
        <p:spPr>
          <a:xfrm>
            <a:off x="8924224" y="2370128"/>
            <a:ext cx="178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Unseen Data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F4406B-701D-4EFD-AD15-DA8556B0CDD4}"/>
              </a:ext>
            </a:extLst>
          </p:cNvPr>
          <p:cNvSpPr txBox="1"/>
          <p:nvPr/>
        </p:nvSpPr>
        <p:spPr>
          <a:xfrm>
            <a:off x="7480682" y="2354460"/>
            <a:ext cx="121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Set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FD617-0D28-4ADF-AB5A-3E4CF8B2E0F9}"/>
              </a:ext>
            </a:extLst>
          </p:cNvPr>
          <p:cNvSpPr txBox="1"/>
          <p:nvPr/>
        </p:nvSpPr>
        <p:spPr>
          <a:xfrm>
            <a:off x="1648580" y="2309271"/>
            <a:ext cx="69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0657-F436-4250-B001-C9855960950C}"/>
              </a:ext>
            </a:extLst>
          </p:cNvPr>
          <p:cNvSpPr txBox="1"/>
          <p:nvPr/>
        </p:nvSpPr>
        <p:spPr>
          <a:xfrm>
            <a:off x="1625455" y="5012260"/>
            <a:ext cx="69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A55342-9EB9-4FDA-B680-76973B2A64E5}"/>
              </a:ext>
            </a:extLst>
          </p:cNvPr>
          <p:cNvCxnSpPr/>
          <p:nvPr/>
        </p:nvCxnSpPr>
        <p:spPr>
          <a:xfrm>
            <a:off x="7257448" y="2059806"/>
            <a:ext cx="0" cy="3819893"/>
          </a:xfrm>
          <a:prstGeom prst="line">
            <a:avLst/>
          </a:prstGeom>
          <a:ln w="28575">
            <a:solidFill>
              <a:srgbClr val="B79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2E8C1E-747C-4205-9745-21B82B855BF5}"/>
              </a:ext>
            </a:extLst>
          </p:cNvPr>
          <p:cNvCxnSpPr/>
          <p:nvPr/>
        </p:nvCxnSpPr>
        <p:spPr>
          <a:xfrm>
            <a:off x="8833282" y="2059806"/>
            <a:ext cx="0" cy="3819893"/>
          </a:xfrm>
          <a:prstGeom prst="line">
            <a:avLst/>
          </a:prstGeom>
          <a:ln w="28575">
            <a:solidFill>
              <a:srgbClr val="B79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9E45DC6-0582-405A-8A87-C04EA2142932}"/>
              </a:ext>
            </a:extLst>
          </p:cNvPr>
          <p:cNvCxnSpPr>
            <a:cxnSpLocks/>
          </p:cNvCxnSpPr>
          <p:nvPr/>
        </p:nvCxnSpPr>
        <p:spPr>
          <a:xfrm>
            <a:off x="6012302" y="3156524"/>
            <a:ext cx="0" cy="2692401"/>
          </a:xfrm>
          <a:prstGeom prst="line">
            <a:avLst/>
          </a:prstGeom>
          <a:ln w="19050">
            <a:solidFill>
              <a:srgbClr val="B7967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3594B04-298A-4CB1-B0B1-EDC83D27BD77}"/>
              </a:ext>
            </a:extLst>
          </p:cNvPr>
          <p:cNvSpPr txBox="1"/>
          <p:nvPr/>
        </p:nvSpPr>
        <p:spPr>
          <a:xfrm>
            <a:off x="7480682" y="5073159"/>
            <a:ext cx="121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Set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99F463-60C8-4D70-A648-E7F23FFF8E0F}"/>
              </a:ext>
            </a:extLst>
          </p:cNvPr>
          <p:cNvSpPr txBox="1"/>
          <p:nvPr/>
        </p:nvSpPr>
        <p:spPr>
          <a:xfrm>
            <a:off x="8924224" y="5049046"/>
            <a:ext cx="178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Unseen Data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100FCB-6906-4EB8-B74C-488B57512D63}"/>
              </a:ext>
            </a:extLst>
          </p:cNvPr>
          <p:cNvSpPr txBox="1"/>
          <p:nvPr/>
        </p:nvSpPr>
        <p:spPr>
          <a:xfrm>
            <a:off x="4146354" y="2354460"/>
            <a:ext cx="13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Set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9D495-A85C-4D9E-A7EF-2C00A1C5748B}"/>
              </a:ext>
            </a:extLst>
          </p:cNvPr>
          <p:cNvSpPr txBox="1"/>
          <p:nvPr/>
        </p:nvSpPr>
        <p:spPr>
          <a:xfrm>
            <a:off x="3490575" y="5078655"/>
            <a:ext cx="13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Set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ADC014-468B-4D0E-AB48-86CB5E56B962}"/>
              </a:ext>
            </a:extLst>
          </p:cNvPr>
          <p:cNvSpPr txBox="1"/>
          <p:nvPr/>
        </p:nvSpPr>
        <p:spPr>
          <a:xfrm>
            <a:off x="5951564" y="4981483"/>
            <a:ext cx="137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Validation Set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309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분할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검증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903005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94705" y="204195"/>
            <a:ext cx="126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2F0CF9-A7E1-4072-9280-87E01E5E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D2BE7-C809-41DC-9C4D-AA2C17F3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27" y="2295508"/>
            <a:ext cx="9124950" cy="179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B8E40-87C9-45B1-951C-63DA0F29ADD3}"/>
              </a:ext>
            </a:extLst>
          </p:cNvPr>
          <p:cNvSpPr txBox="1"/>
          <p:nvPr/>
        </p:nvSpPr>
        <p:spPr>
          <a:xfrm>
            <a:off x="8868807" y="1899073"/>
            <a:ext cx="178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Unseen Data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F4406B-701D-4EFD-AD15-DA8556B0CDD4}"/>
              </a:ext>
            </a:extLst>
          </p:cNvPr>
          <p:cNvSpPr txBox="1"/>
          <p:nvPr/>
        </p:nvSpPr>
        <p:spPr>
          <a:xfrm>
            <a:off x="7425265" y="1883405"/>
            <a:ext cx="121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Set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FD617-0D28-4ADF-AB5A-3E4CF8B2E0F9}"/>
              </a:ext>
            </a:extLst>
          </p:cNvPr>
          <p:cNvSpPr txBox="1"/>
          <p:nvPr/>
        </p:nvSpPr>
        <p:spPr>
          <a:xfrm>
            <a:off x="1593163" y="1838216"/>
            <a:ext cx="69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A55342-9EB9-4FDA-B680-76973B2A64E5}"/>
              </a:ext>
            </a:extLst>
          </p:cNvPr>
          <p:cNvCxnSpPr>
            <a:cxnSpLocks/>
          </p:cNvCxnSpPr>
          <p:nvPr/>
        </p:nvCxnSpPr>
        <p:spPr>
          <a:xfrm>
            <a:off x="7257448" y="1699489"/>
            <a:ext cx="0" cy="4211785"/>
          </a:xfrm>
          <a:prstGeom prst="line">
            <a:avLst/>
          </a:prstGeom>
          <a:ln w="28575">
            <a:solidFill>
              <a:srgbClr val="B79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2E8C1E-747C-4205-9745-21B82B855BF5}"/>
              </a:ext>
            </a:extLst>
          </p:cNvPr>
          <p:cNvCxnSpPr>
            <a:cxnSpLocks/>
          </p:cNvCxnSpPr>
          <p:nvPr/>
        </p:nvCxnSpPr>
        <p:spPr>
          <a:xfrm>
            <a:off x="8833282" y="1810327"/>
            <a:ext cx="0" cy="2161311"/>
          </a:xfrm>
          <a:prstGeom prst="line">
            <a:avLst/>
          </a:prstGeom>
          <a:ln w="28575">
            <a:solidFill>
              <a:srgbClr val="B79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4100FCB-6906-4EB8-B74C-488B57512D63}"/>
              </a:ext>
            </a:extLst>
          </p:cNvPr>
          <p:cNvSpPr txBox="1"/>
          <p:nvPr/>
        </p:nvSpPr>
        <p:spPr>
          <a:xfrm>
            <a:off x="4090937" y="1883405"/>
            <a:ext cx="13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Set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1EE4E-E366-48F5-9843-5317CE1BDBCC}"/>
              </a:ext>
            </a:extLst>
          </p:cNvPr>
          <p:cNvSpPr txBox="1"/>
          <p:nvPr/>
        </p:nvSpPr>
        <p:spPr>
          <a:xfrm>
            <a:off x="1739343" y="4239490"/>
            <a:ext cx="5326476" cy="115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A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학생이 자신의 공부방법으로 모의고사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회분을 공부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A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학생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공부방법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3C765-D5D4-499E-8C2A-6D3D8614DBD5}"/>
              </a:ext>
            </a:extLst>
          </p:cNvPr>
          <p:cNvSpPr txBox="1"/>
          <p:nvPr/>
        </p:nvSpPr>
        <p:spPr>
          <a:xfrm>
            <a:off x="7336220" y="4239490"/>
            <a:ext cx="352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공부방법 그대로 작년 수능 문제를 풀고 올해 수능 점수 예상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448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분할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검증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903005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94705" y="204195"/>
            <a:ext cx="126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2F0CF9-A7E1-4072-9280-87E01E5E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D2BE7-C809-41DC-9C4D-AA2C17F3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27" y="2295508"/>
            <a:ext cx="9124950" cy="1790700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A55342-9EB9-4FDA-B680-76973B2A64E5}"/>
              </a:ext>
            </a:extLst>
          </p:cNvPr>
          <p:cNvCxnSpPr>
            <a:cxnSpLocks/>
          </p:cNvCxnSpPr>
          <p:nvPr/>
        </p:nvCxnSpPr>
        <p:spPr>
          <a:xfrm>
            <a:off x="7469883" y="1699489"/>
            <a:ext cx="0" cy="2272149"/>
          </a:xfrm>
          <a:prstGeom prst="line">
            <a:avLst/>
          </a:prstGeom>
          <a:ln w="28575">
            <a:solidFill>
              <a:srgbClr val="B79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2E8C1E-747C-4205-9745-21B82B855BF5}"/>
              </a:ext>
            </a:extLst>
          </p:cNvPr>
          <p:cNvCxnSpPr>
            <a:cxnSpLocks/>
          </p:cNvCxnSpPr>
          <p:nvPr/>
        </p:nvCxnSpPr>
        <p:spPr>
          <a:xfrm>
            <a:off x="8833282" y="1810327"/>
            <a:ext cx="0" cy="2161311"/>
          </a:xfrm>
          <a:prstGeom prst="line">
            <a:avLst/>
          </a:prstGeom>
          <a:ln w="28575">
            <a:solidFill>
              <a:srgbClr val="B79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11EE4E-E366-48F5-9843-5317CE1BDBCC}"/>
              </a:ext>
            </a:extLst>
          </p:cNvPr>
          <p:cNvSpPr txBox="1"/>
          <p:nvPr/>
        </p:nvSpPr>
        <p:spPr>
          <a:xfrm>
            <a:off x="1270587" y="4209719"/>
            <a:ext cx="460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 , B, C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학생이 자신의 공부방법으로 모의고사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회분을 공부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3C765-D5D4-499E-8C2A-6D3D8614DBD5}"/>
              </a:ext>
            </a:extLst>
          </p:cNvPr>
          <p:cNvSpPr txBox="1"/>
          <p:nvPr/>
        </p:nvSpPr>
        <p:spPr>
          <a:xfrm>
            <a:off x="7792253" y="4524878"/>
            <a:ext cx="3529062" cy="72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5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회차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점수로 선정된 학생이 같은 공부방법으로 작년 수능 문제 풀기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C73047-330D-43EA-8A98-BBA378674C84}"/>
              </a:ext>
            </a:extLst>
          </p:cNvPr>
          <p:cNvSpPr txBox="1"/>
          <p:nvPr/>
        </p:nvSpPr>
        <p:spPr>
          <a:xfrm>
            <a:off x="1600801" y="1841104"/>
            <a:ext cx="69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DE0DE-95D1-4ADE-91D2-AA1850727626}"/>
              </a:ext>
            </a:extLst>
          </p:cNvPr>
          <p:cNvSpPr txBox="1"/>
          <p:nvPr/>
        </p:nvSpPr>
        <p:spPr>
          <a:xfrm>
            <a:off x="7539153" y="1902003"/>
            <a:ext cx="121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Set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7D69DC-B9A9-49EC-81D1-E2D3C738871C}"/>
              </a:ext>
            </a:extLst>
          </p:cNvPr>
          <p:cNvSpPr txBox="1"/>
          <p:nvPr/>
        </p:nvSpPr>
        <p:spPr>
          <a:xfrm>
            <a:off x="8927278" y="1877890"/>
            <a:ext cx="178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Unseen Data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6B750F-2F76-4C80-9BE4-63EFFD21A028}"/>
              </a:ext>
            </a:extLst>
          </p:cNvPr>
          <p:cNvSpPr txBox="1"/>
          <p:nvPr/>
        </p:nvSpPr>
        <p:spPr>
          <a:xfrm>
            <a:off x="3604463" y="1907499"/>
            <a:ext cx="13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Set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06419-1D22-4982-B4C9-1566E419AB1A}"/>
              </a:ext>
            </a:extLst>
          </p:cNvPr>
          <p:cNvSpPr txBox="1"/>
          <p:nvPr/>
        </p:nvSpPr>
        <p:spPr>
          <a:xfrm>
            <a:off x="6065452" y="1810327"/>
            <a:ext cx="137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Validation Set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60E669E-7CA0-4202-BE6E-A10D92AEBDB5}"/>
              </a:ext>
            </a:extLst>
          </p:cNvPr>
          <p:cNvCxnSpPr>
            <a:cxnSpLocks/>
          </p:cNvCxnSpPr>
          <p:nvPr/>
        </p:nvCxnSpPr>
        <p:spPr>
          <a:xfrm>
            <a:off x="6037171" y="1785345"/>
            <a:ext cx="0" cy="2225125"/>
          </a:xfrm>
          <a:prstGeom prst="line">
            <a:avLst/>
          </a:prstGeom>
          <a:ln w="19050">
            <a:solidFill>
              <a:srgbClr val="B7967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6BEB1C-D00D-47E1-80B3-6576D58F24F6}"/>
              </a:ext>
            </a:extLst>
          </p:cNvPr>
          <p:cNvSpPr txBox="1"/>
          <p:nvPr/>
        </p:nvSpPr>
        <p:spPr>
          <a:xfrm>
            <a:off x="1762682" y="5254630"/>
            <a:ext cx="389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각 학생 모두 자신의 공부방법이 맞는지 확인해 보고 싶다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4E4B5-1EEE-48D9-992E-25B1166E98C7}"/>
              </a:ext>
            </a:extLst>
          </p:cNvPr>
          <p:cNvSpPr txBox="1"/>
          <p:nvPr/>
        </p:nvSpPr>
        <p:spPr>
          <a:xfrm>
            <a:off x="3500638" y="4829439"/>
            <a:ext cx="59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+</a:t>
            </a:r>
            <a:endParaRPr lang="ko-KR" altLang="en-US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8F0F1-75E0-468F-AA7C-F8E1027E5298}"/>
              </a:ext>
            </a:extLst>
          </p:cNvPr>
          <p:cNvSpPr txBox="1"/>
          <p:nvPr/>
        </p:nvSpPr>
        <p:spPr>
          <a:xfrm>
            <a:off x="5976212" y="4194198"/>
            <a:ext cx="1493671" cy="139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회차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점수로 가장 성적이 좋은 학생과 공부방법 선정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31B9591-5C3B-41A5-8E33-3C4423844BBA}"/>
              </a:ext>
            </a:extLst>
          </p:cNvPr>
          <p:cNvSpPr/>
          <p:nvPr/>
        </p:nvSpPr>
        <p:spPr>
          <a:xfrm>
            <a:off x="5691814" y="4829439"/>
            <a:ext cx="257160" cy="258965"/>
          </a:xfrm>
          <a:prstGeom prst="rightArrow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4503C4EC-1F7D-47D9-899E-3257EE6B7CFD}"/>
              </a:ext>
            </a:extLst>
          </p:cNvPr>
          <p:cNvSpPr/>
          <p:nvPr/>
        </p:nvSpPr>
        <p:spPr>
          <a:xfrm>
            <a:off x="7493278" y="4829439"/>
            <a:ext cx="257160" cy="258965"/>
          </a:xfrm>
          <a:prstGeom prst="rightArrow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725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분할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검증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903005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94705" y="204195"/>
            <a:ext cx="126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42" name="그림 41" descr="스크린샷이(가) 표시된 사진&#10;&#10;자동 생성된 설명">
            <a:extLst>
              <a:ext uri="{FF2B5EF4-FFF2-40B4-BE49-F238E27FC236}">
                <a16:creationId xmlns:a16="http://schemas.microsoft.com/office/drawing/2014/main" id="{852DBC07-2C27-4EA8-9D2E-C6086BD48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" b="19937"/>
          <a:stretch/>
        </p:blipFill>
        <p:spPr>
          <a:xfrm>
            <a:off x="856464" y="1916030"/>
            <a:ext cx="10386319" cy="158299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2465F3-D733-4DB6-8CB1-3D2418091175}"/>
              </a:ext>
            </a:extLst>
          </p:cNvPr>
          <p:cNvSpPr txBox="1"/>
          <p:nvPr/>
        </p:nvSpPr>
        <p:spPr>
          <a:xfrm>
            <a:off x="2410995" y="3801226"/>
            <a:ext cx="698862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70000"/>
              </a:lnSpc>
            </a:pPr>
            <a:r>
              <a:rPr lang="en-US" altLang="ko-KR" sz="2400" b="1" dirty="0"/>
              <a:t>“</a:t>
            </a:r>
            <a:r>
              <a:rPr lang="en-US" altLang="ko-KR" sz="2400" dirty="0"/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보편적인 데이터 </a:t>
            </a:r>
            <a:r>
              <a:rPr lang="ko-KR" altLang="en-US" sz="2400" dirty="0">
                <a:solidFill>
                  <a:srgbClr val="F29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분할 비율</a:t>
            </a:r>
            <a:r>
              <a:rPr lang="en-US" altLang="ko-KR" sz="2400" dirty="0">
                <a:solidFill>
                  <a:srgbClr val="F29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lvl="1" algn="ctr">
              <a:lnSpc>
                <a:spcPct val="170000"/>
              </a:lnSpc>
            </a:pP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Training 50% / Validation 30% / Test 20%</a:t>
            </a:r>
          </a:p>
          <a:p>
            <a:pPr lvl="1" algn="ctr">
              <a:lnSpc>
                <a:spcPct val="170000"/>
              </a:lnSpc>
            </a:pP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Training 70% / Validation 20% / Test 10% </a:t>
            </a:r>
            <a:r>
              <a:rPr lang="en-US" altLang="ko-KR" sz="2400" b="1" dirty="0"/>
              <a:t>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8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652138"/>
            <a:ext cx="2125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26066" y="2695177"/>
            <a:ext cx="2463580" cy="1720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1-1.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용어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연속형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범주형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종속변수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1-3.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분석 단계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98C3A8-C9AD-4E05-9908-D5C46EA7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071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분할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검증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903005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94705" y="204195"/>
            <a:ext cx="126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B7735-BBD2-411B-BDFD-B0A121875FE7}"/>
              </a:ext>
            </a:extLst>
          </p:cNvPr>
          <p:cNvSpPr txBox="1"/>
          <p:nvPr/>
        </p:nvSpPr>
        <p:spPr>
          <a:xfrm>
            <a:off x="597041" y="1544806"/>
            <a:ext cx="4334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Train &amp; Valid &amp; Test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F06DBA7-1C00-49D0-8104-862E2AD4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4" r="1788"/>
          <a:stretch/>
        </p:blipFill>
        <p:spPr>
          <a:xfrm>
            <a:off x="179233" y="2684425"/>
            <a:ext cx="5916767" cy="26287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DE84C67-C1AA-45FA-9EF7-967A6C8FF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 r="10456" b="27301"/>
          <a:stretch/>
        </p:blipFill>
        <p:spPr>
          <a:xfrm>
            <a:off x="7569753" y="2064659"/>
            <a:ext cx="2689507" cy="37522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DA5927-9857-4DB6-8CAC-566553C02F86}"/>
              </a:ext>
            </a:extLst>
          </p:cNvPr>
          <p:cNvSpPr/>
          <p:nvPr/>
        </p:nvSpPr>
        <p:spPr>
          <a:xfrm>
            <a:off x="6305199" y="2441703"/>
            <a:ext cx="1155993" cy="513698"/>
          </a:xfrm>
          <a:prstGeom prst="rect">
            <a:avLst/>
          </a:prstGeom>
          <a:solidFill>
            <a:srgbClr val="B796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validation </a:t>
            </a:r>
            <a:endParaRPr lang="ko-KR" altLang="en-US" sz="17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BE373D-7A1D-41C6-B42D-CD6F170A1DA9}"/>
              </a:ext>
            </a:extLst>
          </p:cNvPr>
          <p:cNvSpPr/>
          <p:nvPr/>
        </p:nvSpPr>
        <p:spPr>
          <a:xfrm>
            <a:off x="6305199" y="3604854"/>
            <a:ext cx="1155993" cy="513698"/>
          </a:xfrm>
          <a:prstGeom prst="rect">
            <a:avLst/>
          </a:prstGeom>
          <a:solidFill>
            <a:srgbClr val="B796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validation </a:t>
            </a:r>
            <a:endParaRPr lang="ko-KR" altLang="en-US" sz="17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EFDE3F-4F0E-41E5-BB70-51589AA2B901}"/>
              </a:ext>
            </a:extLst>
          </p:cNvPr>
          <p:cNvSpPr/>
          <p:nvPr/>
        </p:nvSpPr>
        <p:spPr>
          <a:xfrm>
            <a:off x="6305199" y="4768005"/>
            <a:ext cx="1155993" cy="513698"/>
          </a:xfrm>
          <a:prstGeom prst="rect">
            <a:avLst/>
          </a:prstGeom>
          <a:solidFill>
            <a:srgbClr val="B796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validation </a:t>
            </a:r>
            <a:endParaRPr lang="ko-KR" altLang="en-US" sz="17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265FC4-CB9E-4524-A301-B28F6AA8B234}"/>
              </a:ext>
            </a:extLst>
          </p:cNvPr>
          <p:cNvCxnSpPr/>
          <p:nvPr/>
        </p:nvCxnSpPr>
        <p:spPr>
          <a:xfrm flipV="1">
            <a:off x="5769281" y="2786743"/>
            <a:ext cx="381000" cy="168658"/>
          </a:xfrm>
          <a:prstGeom prst="straightConnector1">
            <a:avLst/>
          </a:prstGeom>
          <a:ln>
            <a:headEnd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0BC7ADD-56B4-4A49-8181-48C1E318C3B4}"/>
              </a:ext>
            </a:extLst>
          </p:cNvPr>
          <p:cNvCxnSpPr>
            <a:cxnSpLocks/>
          </p:cNvCxnSpPr>
          <p:nvPr/>
        </p:nvCxnSpPr>
        <p:spPr>
          <a:xfrm>
            <a:off x="5834111" y="3861703"/>
            <a:ext cx="425970" cy="52777"/>
          </a:xfrm>
          <a:prstGeom prst="straightConnector1">
            <a:avLst/>
          </a:prstGeom>
          <a:ln>
            <a:headEnd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8E9F86A-88A2-4FF6-99EE-E21A39453C0C}"/>
              </a:ext>
            </a:extLst>
          </p:cNvPr>
          <p:cNvCxnSpPr>
            <a:cxnSpLocks/>
          </p:cNvCxnSpPr>
          <p:nvPr/>
        </p:nvCxnSpPr>
        <p:spPr>
          <a:xfrm>
            <a:off x="5778591" y="4820782"/>
            <a:ext cx="418047" cy="203108"/>
          </a:xfrm>
          <a:prstGeom prst="straightConnector1">
            <a:avLst/>
          </a:prstGeom>
          <a:ln>
            <a:headEnd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E59786-DDEA-4752-9090-7AFB36301153}"/>
              </a:ext>
            </a:extLst>
          </p:cNvPr>
          <p:cNvSpPr/>
          <p:nvPr/>
        </p:nvSpPr>
        <p:spPr>
          <a:xfrm>
            <a:off x="10635343" y="3563384"/>
            <a:ext cx="1325348" cy="555168"/>
          </a:xfrm>
          <a:prstGeom prst="rect">
            <a:avLst/>
          </a:prstGeom>
          <a:solidFill>
            <a:srgbClr val="B796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Test Data </a:t>
            </a:r>
            <a:endParaRPr lang="ko-KR" altLang="en-US" sz="17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566249B-8203-4C1D-9667-067AAF523FB1}"/>
              </a:ext>
            </a:extLst>
          </p:cNvPr>
          <p:cNvCxnSpPr>
            <a:cxnSpLocks/>
          </p:cNvCxnSpPr>
          <p:nvPr/>
        </p:nvCxnSpPr>
        <p:spPr>
          <a:xfrm>
            <a:off x="10084497" y="3832808"/>
            <a:ext cx="392182" cy="0"/>
          </a:xfrm>
          <a:prstGeom prst="straightConnector1">
            <a:avLst/>
          </a:prstGeom>
          <a:ln>
            <a:headEnd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CB4BD7-0CE7-4395-905D-F667EDA3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815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분할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750777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906770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교차검증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903005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94705" y="204195"/>
            <a:ext cx="126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1E3C2-0E90-4C83-9FAA-73856B1F54BF}"/>
              </a:ext>
            </a:extLst>
          </p:cNvPr>
          <p:cNvSpPr txBox="1"/>
          <p:nvPr/>
        </p:nvSpPr>
        <p:spPr>
          <a:xfrm>
            <a:off x="719191" y="2647373"/>
            <a:ext cx="5163742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k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개로 나누어진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그룹에 대하여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895350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	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각 그룹을 한번씩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Train Set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 지정해주며 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k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번의 검증결과의 평균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계산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샘플링 할 경우의 데이터 편향을 보완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2714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	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소수의 데이터에서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underfitting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방지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단점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메모리과 시간관리가 어려움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367A3B-A267-4645-BB09-15F7A603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3" y="1099490"/>
            <a:ext cx="5718525" cy="5497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86759-F3DD-4F9D-91FE-A09EE0F8FBA6}"/>
              </a:ext>
            </a:extLst>
          </p:cNvPr>
          <p:cNvSpPr txBox="1"/>
          <p:nvPr/>
        </p:nvSpPr>
        <p:spPr>
          <a:xfrm>
            <a:off x="6179418" y="847804"/>
            <a:ext cx="285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A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공부방법</a:t>
            </a:r>
          </a:p>
        </p:txBody>
      </p:sp>
    </p:spTree>
    <p:extLst>
      <p:ext uri="{BB962C8B-B14F-4D97-AF65-F5344CB8AC3E}">
        <p14:creationId xmlns:p14="http://schemas.microsoft.com/office/powerpoint/2010/main" val="156800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2471058" y="3550540"/>
            <a:ext cx="36249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튜닝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26065" y="2852194"/>
            <a:ext cx="2942807" cy="14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5-1. Hyperparameter?</a:t>
            </a: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5-2. Grid Search</a:t>
            </a: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5-3. Random Search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882A19-C738-4E24-B60E-0EFCE48F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889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 튜닝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Hyperparameter?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0047536" y="595387"/>
            <a:ext cx="11866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57072" y="2226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EF2A3-2D8D-4B58-83B4-63DDEC6645DE}"/>
              </a:ext>
            </a:extLst>
          </p:cNvPr>
          <p:cNvSpPr txBox="1"/>
          <p:nvPr/>
        </p:nvSpPr>
        <p:spPr>
          <a:xfrm>
            <a:off x="719191" y="1622800"/>
            <a:ext cx="436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Parameter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 Hyperparameter</a:t>
            </a:r>
            <a:endParaRPr lang="ko-KR" altLang="en-US" dirty="0">
              <a:solidFill>
                <a:schemeClr val="bg2">
                  <a:lumMod val="9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8BBA14-9944-42F9-8856-FF2EB2FE226E}"/>
              </a:ext>
            </a:extLst>
          </p:cNvPr>
          <p:cNvCxnSpPr>
            <a:cxnSpLocks/>
          </p:cNvCxnSpPr>
          <p:nvPr/>
        </p:nvCxnSpPr>
        <p:spPr>
          <a:xfrm>
            <a:off x="1796143" y="2984813"/>
            <a:ext cx="859971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00681E-7888-4578-BA74-0B0B07D49D6B}"/>
              </a:ext>
            </a:extLst>
          </p:cNvPr>
          <p:cNvCxnSpPr>
            <a:cxnSpLocks/>
          </p:cNvCxnSpPr>
          <p:nvPr/>
        </p:nvCxnSpPr>
        <p:spPr>
          <a:xfrm>
            <a:off x="6096000" y="2373086"/>
            <a:ext cx="0" cy="37707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521532-F5A8-49AB-8E64-09BC41636DFD}"/>
              </a:ext>
            </a:extLst>
          </p:cNvPr>
          <p:cNvSpPr txBox="1"/>
          <p:nvPr/>
        </p:nvSpPr>
        <p:spPr>
          <a:xfrm>
            <a:off x="3074855" y="2478895"/>
            <a:ext cx="3005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Parameter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4AC766-3D91-4317-8054-DE84FCE7B95F}"/>
              </a:ext>
            </a:extLst>
          </p:cNvPr>
          <p:cNvSpPr txBox="1"/>
          <p:nvPr/>
        </p:nvSpPr>
        <p:spPr>
          <a:xfrm>
            <a:off x="7183856" y="2491917"/>
            <a:ext cx="3005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CE2BD6-F5E5-427C-977E-282A2DEA54CA}"/>
              </a:ext>
            </a:extLst>
          </p:cNvPr>
          <p:cNvSpPr txBox="1"/>
          <p:nvPr/>
        </p:nvSpPr>
        <p:spPr>
          <a:xfrm>
            <a:off x="2038482" y="3146795"/>
            <a:ext cx="3843478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데이터를 통해 구해지는 값</a:t>
            </a:r>
            <a:endParaRPr lang="en-US" altLang="ko-KR" sz="1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사용자에 의해서 </a:t>
            </a:r>
            <a:r>
              <a:rPr lang="ko-KR" altLang="en-US" sz="19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조정될 수 없음</a:t>
            </a:r>
            <a:endParaRPr lang="en-US" altLang="ko-KR" sz="19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학습된 모델의 일부가 됨</a:t>
            </a:r>
            <a:r>
              <a:rPr lang="en-US" altLang="ko-KR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</a:t>
            </a: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회귀분석의 베타 값</a:t>
            </a:r>
            <a:endParaRPr lang="en-US" altLang="ko-KR" sz="1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49F0B1-7CA0-47D4-991F-593F4F0C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099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 튜닝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Hyperparameter?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0047536" y="595387"/>
            <a:ext cx="11866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57072" y="2226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8BBA14-9944-42F9-8856-FF2EB2FE226E}"/>
              </a:ext>
            </a:extLst>
          </p:cNvPr>
          <p:cNvCxnSpPr>
            <a:cxnSpLocks/>
          </p:cNvCxnSpPr>
          <p:nvPr/>
        </p:nvCxnSpPr>
        <p:spPr>
          <a:xfrm>
            <a:off x="1796143" y="2984813"/>
            <a:ext cx="859971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00681E-7888-4578-BA74-0B0B07D49D6B}"/>
              </a:ext>
            </a:extLst>
          </p:cNvPr>
          <p:cNvCxnSpPr>
            <a:cxnSpLocks/>
          </p:cNvCxnSpPr>
          <p:nvPr/>
        </p:nvCxnSpPr>
        <p:spPr>
          <a:xfrm>
            <a:off x="6096000" y="2373086"/>
            <a:ext cx="0" cy="37707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521532-F5A8-49AB-8E64-09BC41636DFD}"/>
              </a:ext>
            </a:extLst>
          </p:cNvPr>
          <p:cNvSpPr txBox="1"/>
          <p:nvPr/>
        </p:nvSpPr>
        <p:spPr>
          <a:xfrm>
            <a:off x="3074855" y="2478895"/>
            <a:ext cx="3005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Parameter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4AC766-3D91-4317-8054-DE84FCE7B95F}"/>
              </a:ext>
            </a:extLst>
          </p:cNvPr>
          <p:cNvSpPr txBox="1"/>
          <p:nvPr/>
        </p:nvSpPr>
        <p:spPr>
          <a:xfrm>
            <a:off x="7183856" y="2491917"/>
            <a:ext cx="3005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40E4D-FF3A-49E5-BEF9-981647D4BD69}"/>
              </a:ext>
            </a:extLst>
          </p:cNvPr>
          <p:cNvSpPr txBox="1"/>
          <p:nvPr/>
        </p:nvSpPr>
        <p:spPr>
          <a:xfrm>
            <a:off x="719191" y="1622800"/>
            <a:ext cx="436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Parameter vs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CB950-D321-4BBB-BB98-1798F792E0EF}"/>
              </a:ext>
            </a:extLst>
          </p:cNvPr>
          <p:cNvSpPr txBox="1"/>
          <p:nvPr/>
        </p:nvSpPr>
        <p:spPr>
          <a:xfrm>
            <a:off x="6249343" y="3090622"/>
            <a:ext cx="4419593" cy="244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모델링 시 사용자가 </a:t>
            </a:r>
            <a:r>
              <a:rPr lang="ko-KR" altLang="en-US" sz="19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직접 설정</a:t>
            </a: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하는 값</a:t>
            </a:r>
            <a:endParaRPr lang="en-US" altLang="ko-KR" sz="1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정해진 최적의 값이 없음</a:t>
            </a:r>
            <a:endParaRPr lang="en-US" altLang="ko-KR" sz="1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주로 경험에 의하는 경우가 많음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따라서 </a:t>
            </a:r>
            <a:r>
              <a:rPr lang="ko-KR" altLang="en-US" sz="19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다양한 튜닝 방법</a:t>
            </a: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 찾음</a:t>
            </a:r>
            <a:endParaRPr lang="en-US" altLang="ko-KR" sz="1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</a:t>
            </a: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KNN</a:t>
            </a: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k, </a:t>
            </a: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의사결정 나무의 나무개수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2183B-F211-44BB-84A5-2A5F727D0B2A}"/>
              </a:ext>
            </a:extLst>
          </p:cNvPr>
          <p:cNvSpPr txBox="1"/>
          <p:nvPr/>
        </p:nvSpPr>
        <p:spPr>
          <a:xfrm>
            <a:off x="2038482" y="3146795"/>
            <a:ext cx="3843478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데이터를 통해 구해지는 값</a:t>
            </a:r>
            <a:endParaRPr lang="en-US" altLang="ko-KR" sz="1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사용자에 의해서 </a:t>
            </a:r>
            <a:r>
              <a:rPr lang="ko-KR" altLang="en-US" sz="19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조정될 수 없음</a:t>
            </a:r>
            <a:endParaRPr lang="en-US" altLang="ko-KR" sz="19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학습된 모델의 일부가 됨</a:t>
            </a:r>
            <a:r>
              <a:rPr lang="en-US" altLang="ko-KR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</a:t>
            </a:r>
            <a:r>
              <a:rPr lang="ko-KR" altLang="en-US" sz="19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회귀분석의 베타 값</a:t>
            </a:r>
            <a:endParaRPr lang="en-US" altLang="ko-KR" sz="1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704A3E-DCCF-4814-B818-53DFCC82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19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 튜닝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Hyperparameter?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0047536" y="595387"/>
            <a:ext cx="11866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57072" y="2226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467408-4300-4789-9B5E-F235AA60FC99}"/>
              </a:ext>
            </a:extLst>
          </p:cNvPr>
          <p:cNvSpPr txBox="1"/>
          <p:nvPr/>
        </p:nvSpPr>
        <p:spPr>
          <a:xfrm>
            <a:off x="719191" y="1622800"/>
            <a:ext cx="436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하이퍼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파라미터의 영향력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0C45F81-11D9-45C6-8A26-9DDD8280198C}"/>
              </a:ext>
            </a:extLst>
          </p:cNvPr>
          <p:cNvGraphicFramePr>
            <a:graphicFrameLocks noGrp="1"/>
          </p:cNvGraphicFramePr>
          <p:nvPr/>
        </p:nvGraphicFramePr>
        <p:xfrm>
          <a:off x="1715556" y="2141512"/>
          <a:ext cx="9518644" cy="4121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9322">
                  <a:extLst>
                    <a:ext uri="{9D8B030D-6E8A-4147-A177-3AD203B41FA5}">
                      <a16:colId xmlns:a16="http://schemas.microsoft.com/office/drawing/2014/main" val="2132752768"/>
                    </a:ext>
                  </a:extLst>
                </a:gridCol>
                <a:gridCol w="4759322">
                  <a:extLst>
                    <a:ext uri="{9D8B030D-6E8A-4147-A177-3AD203B41FA5}">
                      <a16:colId xmlns:a16="http://schemas.microsoft.com/office/drawing/2014/main" val="4245668770"/>
                    </a:ext>
                  </a:extLst>
                </a:gridCol>
              </a:tblGrid>
              <a:tr h="739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내장 데이터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Pima.tr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과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Pima.te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로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RandomForest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모델 구축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44293"/>
                  </a:ext>
                </a:extLst>
              </a:tr>
              <a:tr h="338205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0737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833A80-51A4-479E-8D6B-3BC6B91120CB}"/>
              </a:ext>
            </a:extLst>
          </p:cNvPr>
          <p:cNvSpPr txBox="1"/>
          <p:nvPr/>
        </p:nvSpPr>
        <p:spPr>
          <a:xfrm>
            <a:off x="2035629" y="3069771"/>
            <a:ext cx="420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나무개수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50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나무의 변수개수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952C62-80F5-4EF7-BC6A-ACA1CDD1B896}"/>
              </a:ext>
            </a:extLst>
          </p:cNvPr>
          <p:cNvSpPr txBox="1"/>
          <p:nvPr/>
        </p:nvSpPr>
        <p:spPr>
          <a:xfrm>
            <a:off x="6856818" y="3069771"/>
            <a:ext cx="420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나무개수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200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나무의 변수개수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0E7842FD-0A84-4BEC-8C8D-9D9840FCACE2}"/>
              </a:ext>
            </a:extLst>
          </p:cNvPr>
          <p:cNvGraphicFramePr>
            <a:graphicFrameLocks noGrp="1"/>
          </p:cNvGraphicFramePr>
          <p:nvPr/>
        </p:nvGraphicFramePr>
        <p:xfrm>
          <a:off x="2241734" y="4075711"/>
          <a:ext cx="3712752" cy="1704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584">
                  <a:extLst>
                    <a:ext uri="{9D8B030D-6E8A-4147-A177-3AD203B41FA5}">
                      <a16:colId xmlns:a16="http://schemas.microsoft.com/office/drawing/2014/main" val="3376513200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876793936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25384141"/>
                    </a:ext>
                  </a:extLst>
                </a:gridCol>
              </a:tblGrid>
              <a:tr h="4232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실제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예측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3341"/>
                  </a:ext>
                </a:extLst>
              </a:tr>
              <a:tr h="547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9015"/>
                  </a:ext>
                </a:extLst>
              </a:tr>
              <a:tr h="547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41208"/>
                  </a:ext>
                </a:extLst>
              </a:tr>
            </a:tbl>
          </a:graphicData>
        </a:graphic>
      </p:graphicFrame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51C0B9EF-EEB2-4A63-92CA-2DBA0335F692}"/>
              </a:ext>
            </a:extLst>
          </p:cNvPr>
          <p:cNvGraphicFramePr>
            <a:graphicFrameLocks noGrp="1"/>
          </p:cNvGraphicFramePr>
          <p:nvPr/>
        </p:nvGraphicFramePr>
        <p:xfrm>
          <a:off x="6989694" y="4075711"/>
          <a:ext cx="3712752" cy="1704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584">
                  <a:extLst>
                    <a:ext uri="{9D8B030D-6E8A-4147-A177-3AD203B41FA5}">
                      <a16:colId xmlns:a16="http://schemas.microsoft.com/office/drawing/2014/main" val="3376513200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876793936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25384141"/>
                    </a:ext>
                  </a:extLst>
                </a:gridCol>
              </a:tblGrid>
              <a:tr h="4232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실제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예측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3341"/>
                  </a:ext>
                </a:extLst>
              </a:tr>
              <a:tr h="547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9015"/>
                  </a:ext>
                </a:extLst>
              </a:tr>
              <a:tr h="547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4120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CF2D27-35F7-4482-89C5-2270537C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367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 튜닝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Hyperparameter?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0047536" y="595387"/>
            <a:ext cx="11866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57072" y="2226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467408-4300-4789-9B5E-F235AA60FC99}"/>
              </a:ext>
            </a:extLst>
          </p:cNvPr>
          <p:cNvSpPr txBox="1"/>
          <p:nvPr/>
        </p:nvSpPr>
        <p:spPr>
          <a:xfrm>
            <a:off x="719191" y="1622800"/>
            <a:ext cx="436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하이퍼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파라미터의 영향력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0C45F81-11D9-45C6-8A26-9DDD8280198C}"/>
              </a:ext>
            </a:extLst>
          </p:cNvPr>
          <p:cNvGraphicFramePr>
            <a:graphicFrameLocks noGrp="1"/>
          </p:cNvGraphicFramePr>
          <p:nvPr/>
        </p:nvGraphicFramePr>
        <p:xfrm>
          <a:off x="1715556" y="2141512"/>
          <a:ext cx="9518644" cy="4121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9322">
                  <a:extLst>
                    <a:ext uri="{9D8B030D-6E8A-4147-A177-3AD203B41FA5}">
                      <a16:colId xmlns:a16="http://schemas.microsoft.com/office/drawing/2014/main" val="2132752768"/>
                    </a:ext>
                  </a:extLst>
                </a:gridCol>
                <a:gridCol w="4759322">
                  <a:extLst>
                    <a:ext uri="{9D8B030D-6E8A-4147-A177-3AD203B41FA5}">
                      <a16:colId xmlns:a16="http://schemas.microsoft.com/office/drawing/2014/main" val="4245668770"/>
                    </a:ext>
                  </a:extLst>
                </a:gridCol>
              </a:tblGrid>
              <a:tr h="739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내장 데이터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Pima.tr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과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Pima.te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로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RandomForest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모델 구축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44293"/>
                  </a:ext>
                </a:extLst>
              </a:tr>
              <a:tr h="338205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0737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833A80-51A4-479E-8D6B-3BC6B91120CB}"/>
              </a:ext>
            </a:extLst>
          </p:cNvPr>
          <p:cNvSpPr txBox="1"/>
          <p:nvPr/>
        </p:nvSpPr>
        <p:spPr>
          <a:xfrm>
            <a:off x="2035629" y="3069771"/>
            <a:ext cx="420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나무개수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50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나무의 변수개수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1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952C62-80F5-4EF7-BC6A-ACA1CDD1B896}"/>
              </a:ext>
            </a:extLst>
          </p:cNvPr>
          <p:cNvSpPr txBox="1"/>
          <p:nvPr/>
        </p:nvSpPr>
        <p:spPr>
          <a:xfrm>
            <a:off x="6856818" y="3069771"/>
            <a:ext cx="420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나무개수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200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나무의 변수개수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4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0E7842FD-0A84-4BEC-8C8D-9D9840FCACE2}"/>
              </a:ext>
            </a:extLst>
          </p:cNvPr>
          <p:cNvGraphicFramePr>
            <a:graphicFrameLocks noGrp="1"/>
          </p:cNvGraphicFramePr>
          <p:nvPr/>
        </p:nvGraphicFramePr>
        <p:xfrm>
          <a:off x="2241734" y="4075711"/>
          <a:ext cx="3712752" cy="1704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584">
                  <a:extLst>
                    <a:ext uri="{9D8B030D-6E8A-4147-A177-3AD203B41FA5}">
                      <a16:colId xmlns:a16="http://schemas.microsoft.com/office/drawing/2014/main" val="3376513200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876793936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25384141"/>
                    </a:ext>
                  </a:extLst>
                </a:gridCol>
              </a:tblGrid>
              <a:tr h="4232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       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실제</a:t>
                      </a:r>
                      <a:endParaRPr lang="en-US" altLang="ko-KR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예측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ko-KR" altLang="en-US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YES</a:t>
                      </a:r>
                      <a:endParaRPr lang="ko-KR" altLang="en-US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3341"/>
                  </a:ext>
                </a:extLst>
              </a:tr>
              <a:tr h="547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194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50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9015"/>
                  </a:ext>
                </a:extLst>
              </a:tr>
              <a:tr h="547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YES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59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41208"/>
                  </a:ext>
                </a:extLst>
              </a:tr>
            </a:tbl>
          </a:graphicData>
        </a:graphic>
      </p:graphicFrame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51C0B9EF-EEB2-4A63-92CA-2DBA0335F692}"/>
              </a:ext>
            </a:extLst>
          </p:cNvPr>
          <p:cNvGraphicFramePr>
            <a:graphicFrameLocks noGrp="1"/>
          </p:cNvGraphicFramePr>
          <p:nvPr/>
        </p:nvGraphicFramePr>
        <p:xfrm>
          <a:off x="6989694" y="4075711"/>
          <a:ext cx="3712752" cy="1704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584">
                  <a:extLst>
                    <a:ext uri="{9D8B030D-6E8A-4147-A177-3AD203B41FA5}">
                      <a16:colId xmlns:a16="http://schemas.microsoft.com/office/drawing/2014/main" val="3376513200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876793936"/>
                    </a:ext>
                  </a:extLst>
                </a:gridCol>
                <a:gridCol w="1237584">
                  <a:extLst>
                    <a:ext uri="{9D8B030D-6E8A-4147-A177-3AD203B41FA5}">
                      <a16:colId xmlns:a16="http://schemas.microsoft.com/office/drawing/2014/main" val="25384141"/>
                    </a:ext>
                  </a:extLst>
                </a:gridCol>
              </a:tblGrid>
              <a:tr h="4232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       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실제</a:t>
                      </a:r>
                      <a:endParaRPr lang="en-US" altLang="ko-KR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예측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ko-KR" altLang="en-US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YES</a:t>
                      </a:r>
                      <a:endParaRPr lang="ko-KR" altLang="en-US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3341"/>
                  </a:ext>
                </a:extLst>
              </a:tr>
              <a:tr h="547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189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42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9015"/>
                  </a:ext>
                </a:extLst>
              </a:tr>
              <a:tr h="547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YES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34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67</a:t>
                      </a:r>
                      <a:endParaRPr lang="ko-KR" alt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4120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C087DD6A-6DE0-4737-8F5B-75FBFB38D1A0}"/>
              </a:ext>
            </a:extLst>
          </p:cNvPr>
          <p:cNvSpPr/>
          <p:nvPr/>
        </p:nvSpPr>
        <p:spPr>
          <a:xfrm>
            <a:off x="0" y="2400405"/>
            <a:ext cx="12192000" cy="3318784"/>
          </a:xfrm>
          <a:prstGeom prst="rect">
            <a:avLst/>
          </a:prstGeom>
          <a:solidFill>
            <a:schemeClr val="tx1">
              <a:lumMod val="75000"/>
              <a:lumOff val="2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70000"/>
              </a:lnSpc>
            </a:pPr>
            <a:endParaRPr lang="en-US" altLang="ko-KR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6E6189-E17B-4413-9DB3-4160132DB257}"/>
              </a:ext>
            </a:extLst>
          </p:cNvPr>
          <p:cNvSpPr txBox="1"/>
          <p:nvPr/>
        </p:nvSpPr>
        <p:spPr>
          <a:xfrm>
            <a:off x="2743199" y="3220935"/>
            <a:ext cx="6988629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70000"/>
              </a:lnSpc>
            </a:pPr>
            <a:r>
              <a:rPr lang="en-US" altLang="ko-KR" sz="2800" b="1" i="1" dirty="0">
                <a:solidFill>
                  <a:schemeClr val="bg1"/>
                </a:solidFill>
              </a:rPr>
              <a:t>“</a:t>
            </a:r>
            <a:r>
              <a:rPr lang="ko-KR" altLang="en-US" sz="2800" b="1" i="1" dirty="0">
                <a:solidFill>
                  <a:schemeClr val="bg1"/>
                </a:solidFill>
              </a:rPr>
              <a:t>데이터에 가장 적합한 파라미터는</a:t>
            </a:r>
            <a:endParaRPr lang="en-US" altLang="ko-KR" sz="2800" b="1" i="1" dirty="0">
              <a:solidFill>
                <a:schemeClr val="bg1"/>
              </a:solidFill>
            </a:endParaRPr>
          </a:p>
          <a:p>
            <a:pPr lvl="1" algn="ctr">
              <a:lnSpc>
                <a:spcPct val="170000"/>
              </a:lnSpc>
            </a:pPr>
            <a:r>
              <a:rPr lang="ko-KR" altLang="en-US" sz="2800" b="1" i="1" dirty="0">
                <a:solidFill>
                  <a:schemeClr val="bg1"/>
                </a:solidFill>
              </a:rPr>
              <a:t>어떻게 찾을까</a:t>
            </a:r>
            <a:r>
              <a:rPr lang="en-US" altLang="ko-KR" sz="2800" b="1" i="1" dirty="0">
                <a:solidFill>
                  <a:schemeClr val="bg1"/>
                </a:solidFill>
              </a:rPr>
              <a:t>?”</a:t>
            </a:r>
          </a:p>
          <a:p>
            <a:endParaRPr lang="ko-KR" altLang="en-US" sz="2000" i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173552-C65F-442D-AA16-86A5B85DE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61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 튜닝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Grid Search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0047536" y="595387"/>
            <a:ext cx="11866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57072" y="2226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8DD86B-F146-4C68-BDBA-967AE2C4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2012965"/>
            <a:ext cx="3705225" cy="422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C33DAB-F4AE-4685-A233-9D4EE8B36507}"/>
              </a:ext>
            </a:extLst>
          </p:cNvPr>
          <p:cNvSpPr txBox="1"/>
          <p:nvPr/>
        </p:nvSpPr>
        <p:spPr>
          <a:xfrm>
            <a:off x="5391108" y="1654421"/>
            <a:ext cx="609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파라미터의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후보군들을 사용자가 지정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사용자가 지정한 조합을 순차적으로 실행한후 성능을 보여줌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9622935B-C24C-4913-B22A-7AB09DE9D1F3}"/>
              </a:ext>
            </a:extLst>
          </p:cNvPr>
          <p:cNvGraphicFramePr>
            <a:graphicFrameLocks noGrp="1"/>
          </p:cNvGraphicFramePr>
          <p:nvPr/>
        </p:nvGraphicFramePr>
        <p:xfrm>
          <a:off x="6228230" y="3356106"/>
          <a:ext cx="3994086" cy="193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486">
                  <a:extLst>
                    <a:ext uri="{9D8B030D-6E8A-4147-A177-3AD203B41FA5}">
                      <a16:colId xmlns:a16="http://schemas.microsoft.com/office/drawing/2014/main" val="3376513200"/>
                    </a:ext>
                  </a:extLst>
                </a:gridCol>
                <a:gridCol w="1280238">
                  <a:extLst>
                    <a:ext uri="{9D8B030D-6E8A-4147-A177-3AD203B41FA5}">
                      <a16:colId xmlns:a16="http://schemas.microsoft.com/office/drawing/2014/main" val="876793936"/>
                    </a:ext>
                  </a:extLst>
                </a:gridCol>
                <a:gridCol w="1331362">
                  <a:extLst>
                    <a:ext uri="{9D8B030D-6E8A-4147-A177-3AD203B41FA5}">
                      <a16:colId xmlns:a16="http://schemas.microsoft.com/office/drawing/2014/main" val="25384141"/>
                    </a:ext>
                  </a:extLst>
                </a:gridCol>
              </a:tblGrid>
              <a:tr h="492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변수개수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나무개수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3341"/>
                  </a:ext>
                </a:extLst>
              </a:tr>
              <a:tr h="442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(100,3)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(100,5)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9015"/>
                  </a:ext>
                </a:extLst>
              </a:tr>
              <a:tr h="442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(150,3)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(150,5)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41208"/>
                  </a:ext>
                </a:extLst>
              </a:tr>
              <a:tr h="442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(200,3)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(200,5)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3295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BA78118-7CB5-408D-A6B2-C14EFFB59C03}"/>
              </a:ext>
            </a:extLst>
          </p:cNvPr>
          <p:cNvSpPr txBox="1"/>
          <p:nvPr/>
        </p:nvSpPr>
        <p:spPr>
          <a:xfrm>
            <a:off x="5389370" y="5413900"/>
            <a:ext cx="656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ex) 6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개의 사용자 지정 파라미터로 모델 생성 후 성능 비교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D4F49C-36E9-4707-B22E-F91B5F97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133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 튜닝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Random Search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0047536" y="595387"/>
            <a:ext cx="11866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57072" y="2226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B2A781-9F22-4DDF-878C-91CF65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2060894"/>
            <a:ext cx="3515194" cy="403168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F54798-28FF-409A-9EB1-6B82EAF53578}"/>
              </a:ext>
            </a:extLst>
          </p:cNvPr>
          <p:cNvCxnSpPr/>
          <p:nvPr/>
        </p:nvCxnSpPr>
        <p:spPr>
          <a:xfrm>
            <a:off x="6328064" y="6281057"/>
            <a:ext cx="459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35C6C3-EB2B-4F6C-A4E1-4D0075595DC5}"/>
              </a:ext>
            </a:extLst>
          </p:cNvPr>
          <p:cNvCxnSpPr/>
          <p:nvPr/>
        </p:nvCxnSpPr>
        <p:spPr>
          <a:xfrm>
            <a:off x="7945391" y="5072743"/>
            <a:ext cx="0" cy="12083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2AA574-4CF4-4781-B3EF-56F9B130FBE7}"/>
              </a:ext>
            </a:extLst>
          </p:cNvPr>
          <p:cNvSpPr txBox="1"/>
          <p:nvPr/>
        </p:nvSpPr>
        <p:spPr>
          <a:xfrm>
            <a:off x="6207154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1ABBC-F97D-4F83-BAFB-D5603E28EE1B}"/>
              </a:ext>
            </a:extLst>
          </p:cNvPr>
          <p:cNvSpPr txBox="1"/>
          <p:nvPr/>
        </p:nvSpPr>
        <p:spPr>
          <a:xfrm>
            <a:off x="10689908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100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B3E1E5-88C5-4210-AA66-4B90BA29562B}"/>
              </a:ext>
            </a:extLst>
          </p:cNvPr>
          <p:cNvSpPr txBox="1"/>
          <p:nvPr/>
        </p:nvSpPr>
        <p:spPr>
          <a:xfrm>
            <a:off x="7689576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40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89D4FC-A549-41D4-A9FA-064B4FAA260F}"/>
              </a:ext>
            </a:extLst>
          </p:cNvPr>
          <p:cNvSpPr txBox="1"/>
          <p:nvPr/>
        </p:nvSpPr>
        <p:spPr>
          <a:xfrm>
            <a:off x="5739430" y="1488685"/>
            <a:ext cx="5676572" cy="157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파라미터의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범위만 지정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범위 안에서 무작위로 조합을 만들고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error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 점점 작은 쪽으로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찾아감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Grid Search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보다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시간자원 절약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7F5357-BD90-4E20-8A40-5C5E5E741F16}"/>
              </a:ext>
            </a:extLst>
          </p:cNvPr>
          <p:cNvSpPr txBox="1"/>
          <p:nvPr/>
        </p:nvSpPr>
        <p:spPr>
          <a:xfrm>
            <a:off x="6352019" y="3214811"/>
            <a:ext cx="5478764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range(1,100)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이고 무작위로 선정된 것이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40</a:t>
            </a:r>
          </a:p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- 40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error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계산 후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적절한 이웃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(60)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선택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- 40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error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 비교하여 적은 쪽으로 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174625">
              <a:lnSpc>
                <a:spcPct val="130000"/>
              </a:lnSpc>
            </a:pP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새로운 조합 무작위선정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D9A337-5D4A-4326-8A75-C62AE11F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739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 튜닝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Random Search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0047536" y="595387"/>
            <a:ext cx="11866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57072" y="2226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B2A781-9F22-4DDF-878C-91CF65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2060894"/>
            <a:ext cx="3515194" cy="403168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F54798-28FF-409A-9EB1-6B82EAF53578}"/>
              </a:ext>
            </a:extLst>
          </p:cNvPr>
          <p:cNvCxnSpPr/>
          <p:nvPr/>
        </p:nvCxnSpPr>
        <p:spPr>
          <a:xfrm>
            <a:off x="6328064" y="6281057"/>
            <a:ext cx="459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35C6C3-EB2B-4F6C-A4E1-4D0075595DC5}"/>
              </a:ext>
            </a:extLst>
          </p:cNvPr>
          <p:cNvCxnSpPr/>
          <p:nvPr/>
        </p:nvCxnSpPr>
        <p:spPr>
          <a:xfrm>
            <a:off x="7945391" y="5072743"/>
            <a:ext cx="0" cy="120831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675678-B604-4C3F-B985-6DE37C98D7FC}"/>
              </a:ext>
            </a:extLst>
          </p:cNvPr>
          <p:cNvCxnSpPr>
            <a:cxnSpLocks/>
          </p:cNvCxnSpPr>
          <p:nvPr/>
        </p:nvCxnSpPr>
        <p:spPr>
          <a:xfrm>
            <a:off x="9752441" y="4648200"/>
            <a:ext cx="0" cy="16328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2AA574-4CF4-4781-B3EF-56F9B130FBE7}"/>
              </a:ext>
            </a:extLst>
          </p:cNvPr>
          <p:cNvSpPr txBox="1"/>
          <p:nvPr/>
        </p:nvSpPr>
        <p:spPr>
          <a:xfrm>
            <a:off x="6207154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1ABBC-F97D-4F83-BAFB-D5603E28EE1B}"/>
              </a:ext>
            </a:extLst>
          </p:cNvPr>
          <p:cNvSpPr txBox="1"/>
          <p:nvPr/>
        </p:nvSpPr>
        <p:spPr>
          <a:xfrm>
            <a:off x="10689908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100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B3E1E5-88C5-4210-AA66-4B90BA29562B}"/>
              </a:ext>
            </a:extLst>
          </p:cNvPr>
          <p:cNvSpPr txBox="1"/>
          <p:nvPr/>
        </p:nvSpPr>
        <p:spPr>
          <a:xfrm>
            <a:off x="7689576" y="6322947"/>
            <a:ext cx="51162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40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29D359-5940-47F4-A0A7-078DFA918968}"/>
              </a:ext>
            </a:extLst>
          </p:cNvPr>
          <p:cNvSpPr txBox="1"/>
          <p:nvPr/>
        </p:nvSpPr>
        <p:spPr>
          <a:xfrm>
            <a:off x="9540169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60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16AE4C-939C-434C-B40D-681D07E76F91}"/>
              </a:ext>
            </a:extLst>
          </p:cNvPr>
          <p:cNvSpPr txBox="1"/>
          <p:nvPr/>
        </p:nvSpPr>
        <p:spPr>
          <a:xfrm>
            <a:off x="5739430" y="1488685"/>
            <a:ext cx="5676572" cy="157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파라미터의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범위만 지정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범위 안에서 무작위로 조합을 만들고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error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 점점 작은 쪽으로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찾아감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Grid Search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보다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시간자원 절약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550386-1E02-4DB3-95E0-7C98148D6D74}"/>
              </a:ext>
            </a:extLst>
          </p:cNvPr>
          <p:cNvSpPr txBox="1"/>
          <p:nvPr/>
        </p:nvSpPr>
        <p:spPr>
          <a:xfrm>
            <a:off x="6352019" y="3214811"/>
            <a:ext cx="5478764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range(1,100)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이고 무작위로 선정된 것이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40</a:t>
            </a:r>
          </a:p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- 40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error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계산 후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적절한 이웃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(60)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선택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- 40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error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 비교하여 적은 쪽으로 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174625">
              <a:lnSpc>
                <a:spcPct val="130000"/>
              </a:lnSpc>
            </a:pP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새로운 조합 무작위선정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7E2E42-1250-4C33-98A0-FD1125B4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25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7" y="986319"/>
            <a:ext cx="3241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용어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B8BBC52-AB88-410E-BFD1-DD0C17CC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t="42783" r="27061" b="8659"/>
          <a:stretch/>
        </p:blipFill>
        <p:spPr>
          <a:xfrm>
            <a:off x="706520" y="3521326"/>
            <a:ext cx="7682832" cy="2858408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B080BFE-95A5-4F00-8883-42097E49996B}"/>
              </a:ext>
            </a:extLst>
          </p:cNvPr>
          <p:cNvCxnSpPr/>
          <p:nvPr/>
        </p:nvCxnSpPr>
        <p:spPr>
          <a:xfrm flipV="1">
            <a:off x="2866857" y="2871620"/>
            <a:ext cx="3489158" cy="445168"/>
          </a:xfrm>
          <a:prstGeom prst="bentConnector3">
            <a:avLst>
              <a:gd name="adj1" fmla="val -345"/>
            </a:avLst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ED305C-ED10-45DA-A07D-CCA63924F1C8}"/>
              </a:ext>
            </a:extLst>
          </p:cNvPr>
          <p:cNvCxnSpPr>
            <a:cxnSpLocks/>
          </p:cNvCxnSpPr>
          <p:nvPr/>
        </p:nvCxnSpPr>
        <p:spPr>
          <a:xfrm>
            <a:off x="6343983" y="2871620"/>
            <a:ext cx="0" cy="529389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8154CB-2F3F-474D-A1E6-7C24689C51EE}"/>
              </a:ext>
            </a:extLst>
          </p:cNvPr>
          <p:cNvSpPr txBox="1"/>
          <p:nvPr/>
        </p:nvSpPr>
        <p:spPr>
          <a:xfrm>
            <a:off x="8702843" y="3006317"/>
            <a:ext cx="3163636" cy="1152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ea typeface="08서울남산체 M" panose="02020603020101020101"/>
              </a:rPr>
              <a:t>Target variables (</a:t>
            </a:r>
            <a:r>
              <a:rPr lang="ko-KR" altLang="en-US" sz="1600" dirty="0">
                <a:ea typeface="08서울남산체 M" panose="02020603020101020101"/>
              </a:rPr>
              <a:t>타겟 변수</a:t>
            </a:r>
            <a:r>
              <a:rPr lang="en-US" altLang="ko-KR" sz="1600" dirty="0">
                <a:ea typeface="08서울남산체 M" panose="0202060302010102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08서울남산체 M" panose="02020603020101020101"/>
              </a:rPr>
              <a:t>Output variables (</a:t>
            </a:r>
            <a:r>
              <a:rPr lang="ko-KR" altLang="en-US" sz="1600" dirty="0">
                <a:ea typeface="08서울남산체 M" panose="02020603020101020101"/>
              </a:rPr>
              <a:t>출력 변수</a:t>
            </a:r>
            <a:r>
              <a:rPr lang="en-US" altLang="ko-KR" sz="1600" dirty="0">
                <a:ea typeface="08서울남산체 M" panose="0202060302010102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08서울남산체 M" panose="02020603020101020101"/>
              </a:rPr>
              <a:t>Dependent variables (</a:t>
            </a:r>
            <a:r>
              <a:rPr lang="ko-KR" altLang="en-US" sz="1600" dirty="0">
                <a:ea typeface="08서울남산체 M" panose="02020603020101020101"/>
              </a:rPr>
              <a:t>종속 변수</a:t>
            </a:r>
            <a:r>
              <a:rPr lang="en-US" altLang="ko-KR" sz="1600" dirty="0">
                <a:ea typeface="08서울남산체 M" panose="02020603020101020101"/>
              </a:rPr>
              <a:t>)</a:t>
            </a:r>
            <a:endParaRPr lang="ko-KR" altLang="en-US" sz="1600" dirty="0">
              <a:ea typeface="08서울남산체 M" panose="02020603020101020101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F5F72A-3EF3-4095-9C7A-1D469119AD10}"/>
              </a:ext>
            </a:extLst>
          </p:cNvPr>
          <p:cNvCxnSpPr>
            <a:cxnSpLocks/>
          </p:cNvCxnSpPr>
          <p:nvPr/>
        </p:nvCxnSpPr>
        <p:spPr>
          <a:xfrm flipV="1">
            <a:off x="4456698" y="2166232"/>
            <a:ext cx="1152917" cy="706811"/>
          </a:xfrm>
          <a:prstGeom prst="straightConnector1">
            <a:avLst/>
          </a:prstGeom>
          <a:ln w="19050">
            <a:solidFill>
              <a:srgbClr val="DDDF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A67A4F4-3C58-46BE-8A99-56C9E0CD466F}"/>
              </a:ext>
            </a:extLst>
          </p:cNvPr>
          <p:cNvCxnSpPr>
            <a:cxnSpLocks/>
          </p:cNvCxnSpPr>
          <p:nvPr/>
        </p:nvCxnSpPr>
        <p:spPr>
          <a:xfrm flipV="1">
            <a:off x="7606024" y="3236259"/>
            <a:ext cx="1026988" cy="192741"/>
          </a:xfrm>
          <a:prstGeom prst="bentConnector3">
            <a:avLst>
              <a:gd name="adj1" fmla="val 244"/>
            </a:avLst>
          </a:prstGeom>
          <a:ln w="19050">
            <a:solidFill>
              <a:srgbClr val="DDDF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1C49DE-8A8E-4A35-8005-0DB7C205861F}"/>
              </a:ext>
            </a:extLst>
          </p:cNvPr>
          <p:cNvSpPr txBox="1"/>
          <p:nvPr/>
        </p:nvSpPr>
        <p:spPr>
          <a:xfrm>
            <a:off x="5861444" y="1143849"/>
            <a:ext cx="3860071" cy="1295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08서울남산체 M" panose="02020603020101020101"/>
              </a:rPr>
              <a:t>Predictor variables (</a:t>
            </a:r>
            <a:r>
              <a:rPr lang="ko-KR" altLang="en-US" dirty="0">
                <a:ea typeface="08서울남산체 M" panose="02020603020101020101"/>
              </a:rPr>
              <a:t>예측 변수</a:t>
            </a:r>
            <a:r>
              <a:rPr lang="en-US" altLang="ko-KR" dirty="0">
                <a:ea typeface="08서울남산체 M" panose="0202060302010102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08서울남산체 M" panose="02020603020101020101"/>
              </a:rPr>
              <a:t>Input</a:t>
            </a:r>
            <a:r>
              <a:rPr lang="ko-KR" altLang="en-US" dirty="0">
                <a:ea typeface="08서울남산체 M" panose="02020603020101020101"/>
              </a:rPr>
              <a:t> </a:t>
            </a:r>
            <a:r>
              <a:rPr lang="en-US" altLang="ko-KR" dirty="0">
                <a:ea typeface="08서울남산체 M" panose="02020603020101020101"/>
              </a:rPr>
              <a:t>variables</a:t>
            </a:r>
            <a:r>
              <a:rPr lang="ko-KR" altLang="en-US" dirty="0">
                <a:ea typeface="08서울남산체 M" panose="02020603020101020101"/>
              </a:rPr>
              <a:t> </a:t>
            </a:r>
            <a:r>
              <a:rPr lang="en-US" altLang="ko-KR" dirty="0">
                <a:ea typeface="08서울남산체 M" panose="02020603020101020101"/>
              </a:rPr>
              <a:t>(</a:t>
            </a:r>
            <a:r>
              <a:rPr lang="ko-KR" altLang="en-US" dirty="0">
                <a:ea typeface="08서울남산체 M" panose="02020603020101020101"/>
              </a:rPr>
              <a:t>입력 변수</a:t>
            </a:r>
            <a:r>
              <a:rPr lang="en-US" altLang="ko-KR" dirty="0">
                <a:ea typeface="08서울남산체 M" panose="0202060302010102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08서울남산체 M" panose="02020603020101020101"/>
              </a:rPr>
              <a:t>Independent variables (</a:t>
            </a:r>
            <a:r>
              <a:rPr lang="ko-KR" altLang="en-US" dirty="0">
                <a:ea typeface="08서울남산체 M" panose="02020603020101020101"/>
              </a:rPr>
              <a:t>독립 변수</a:t>
            </a:r>
            <a:r>
              <a:rPr lang="en-US" altLang="ko-KR" dirty="0">
                <a:ea typeface="08서울남산체 M" panose="02020603020101020101"/>
              </a:rPr>
              <a:t>)</a:t>
            </a:r>
            <a:endParaRPr lang="ko-KR" altLang="en-US" dirty="0">
              <a:ea typeface="08서울남산체 M" panose="02020603020101020101"/>
            </a:endParaRPr>
          </a:p>
        </p:txBody>
      </p:sp>
      <p:sp>
        <p:nvSpPr>
          <p:cNvPr id="37" name="내용 개체 틀 6">
            <a:extLst>
              <a:ext uri="{FF2B5EF4-FFF2-40B4-BE49-F238E27FC236}">
                <a16:creationId xmlns:a16="http://schemas.microsoft.com/office/drawing/2014/main" id="{7BDC9424-5AD4-4D63-A373-D0EA8B8E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590" y="1734923"/>
            <a:ext cx="9172576" cy="3792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ea typeface="08서울남산체 M" panose="02020603020101020101"/>
              </a:rPr>
              <a:t>Ⅰ. Target and feature</a:t>
            </a:r>
          </a:p>
          <a:p>
            <a:endParaRPr lang="en-US" altLang="ko-KR" sz="2600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354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 튜닝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Random Search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0047536" y="595387"/>
            <a:ext cx="11866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57072" y="2226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B2A781-9F22-4DDF-878C-91CF65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2060894"/>
            <a:ext cx="3515194" cy="403168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F54798-28FF-409A-9EB1-6B82EAF53578}"/>
              </a:ext>
            </a:extLst>
          </p:cNvPr>
          <p:cNvCxnSpPr/>
          <p:nvPr/>
        </p:nvCxnSpPr>
        <p:spPr>
          <a:xfrm>
            <a:off x="6328064" y="6281057"/>
            <a:ext cx="459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35C6C3-EB2B-4F6C-A4E1-4D0075595DC5}"/>
              </a:ext>
            </a:extLst>
          </p:cNvPr>
          <p:cNvCxnSpPr/>
          <p:nvPr/>
        </p:nvCxnSpPr>
        <p:spPr>
          <a:xfrm>
            <a:off x="7945391" y="5072743"/>
            <a:ext cx="0" cy="120831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675678-B604-4C3F-B985-6DE37C98D7FC}"/>
              </a:ext>
            </a:extLst>
          </p:cNvPr>
          <p:cNvCxnSpPr>
            <a:cxnSpLocks/>
          </p:cNvCxnSpPr>
          <p:nvPr/>
        </p:nvCxnSpPr>
        <p:spPr>
          <a:xfrm>
            <a:off x="9752441" y="4648200"/>
            <a:ext cx="0" cy="163285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CBC7824-8442-4559-AC64-3ED751B9D768}"/>
              </a:ext>
            </a:extLst>
          </p:cNvPr>
          <p:cNvCxnSpPr>
            <a:cxnSpLocks/>
          </p:cNvCxnSpPr>
          <p:nvPr/>
        </p:nvCxnSpPr>
        <p:spPr>
          <a:xfrm>
            <a:off x="8835880" y="5323114"/>
            <a:ext cx="0" cy="9579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2AA574-4CF4-4781-B3EF-56F9B130FBE7}"/>
              </a:ext>
            </a:extLst>
          </p:cNvPr>
          <p:cNvSpPr txBox="1"/>
          <p:nvPr/>
        </p:nvSpPr>
        <p:spPr>
          <a:xfrm>
            <a:off x="6207154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1ABBC-F97D-4F83-BAFB-D5603E28EE1B}"/>
              </a:ext>
            </a:extLst>
          </p:cNvPr>
          <p:cNvSpPr txBox="1"/>
          <p:nvPr/>
        </p:nvSpPr>
        <p:spPr>
          <a:xfrm>
            <a:off x="10689908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100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B3E1E5-88C5-4210-AA66-4B90BA29562B}"/>
              </a:ext>
            </a:extLst>
          </p:cNvPr>
          <p:cNvSpPr txBox="1"/>
          <p:nvPr/>
        </p:nvSpPr>
        <p:spPr>
          <a:xfrm>
            <a:off x="7689576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40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29D359-5940-47F4-A0A7-078DFA918968}"/>
              </a:ext>
            </a:extLst>
          </p:cNvPr>
          <p:cNvSpPr txBox="1"/>
          <p:nvPr/>
        </p:nvSpPr>
        <p:spPr>
          <a:xfrm>
            <a:off x="9540169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60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C772B-8906-40F1-B160-13CF98B94FB7}"/>
              </a:ext>
            </a:extLst>
          </p:cNvPr>
          <p:cNvSpPr txBox="1"/>
          <p:nvPr/>
        </p:nvSpPr>
        <p:spPr>
          <a:xfrm>
            <a:off x="8630725" y="6322947"/>
            <a:ext cx="501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48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1E3CD1-1870-4DB9-9407-24186DB467A9}"/>
              </a:ext>
            </a:extLst>
          </p:cNvPr>
          <p:cNvSpPr txBox="1"/>
          <p:nvPr/>
        </p:nvSpPr>
        <p:spPr>
          <a:xfrm>
            <a:off x="5739430" y="1488685"/>
            <a:ext cx="5676572" cy="157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파라미터의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범위만 지정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범위 안에서 무작위로 조합을 만들고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error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 점점 작은 쪽으로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찾아감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Grid Search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보다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시간자원 절약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ECF47-A02F-47B5-A6CE-F48FC9EFD534}"/>
              </a:ext>
            </a:extLst>
          </p:cNvPr>
          <p:cNvSpPr txBox="1"/>
          <p:nvPr/>
        </p:nvSpPr>
        <p:spPr>
          <a:xfrm>
            <a:off x="6352019" y="3214811"/>
            <a:ext cx="5478764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range(1,100)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이고 무작위로 선정된 것이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40</a:t>
            </a:r>
          </a:p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- 40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error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계산 후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적절한 이웃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(60)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선택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- 40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error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 비교하여 적은 쪽으로 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174625">
              <a:lnSpc>
                <a:spcPct val="130000"/>
              </a:lnSpc>
            </a:pP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새로운 조합 무작위선정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36464D-1FC7-463F-A489-A36D3747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31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파라미터 튜닝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Random Search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0047536" y="595387"/>
            <a:ext cx="11866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57072" y="2226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B2A781-9F22-4DDF-878C-91CF65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2060894"/>
            <a:ext cx="3515194" cy="4031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5309C2-64C8-4F5D-A102-B3F1D230F673}"/>
              </a:ext>
            </a:extLst>
          </p:cNvPr>
          <p:cNvSpPr txBox="1"/>
          <p:nvPr/>
        </p:nvSpPr>
        <p:spPr>
          <a:xfrm>
            <a:off x="5739430" y="1488685"/>
            <a:ext cx="5676572" cy="157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파라미터의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범위만 지정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범위 안에서 무작위로 조합을 만들고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error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 점점 작은 쪽으로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찾아감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Grid Search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보다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시간자원 절약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A4E36-2543-4958-B640-2E6816000157}"/>
              </a:ext>
            </a:extLst>
          </p:cNvPr>
          <p:cNvSpPr txBox="1"/>
          <p:nvPr/>
        </p:nvSpPr>
        <p:spPr>
          <a:xfrm>
            <a:off x="6352019" y="3214811"/>
            <a:ext cx="5478764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range(1,100)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이고 무작위로 선정된 것이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40</a:t>
            </a:r>
          </a:p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- 40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error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계산 후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적절한 이웃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(60)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선택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- 40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60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error </a:t>
            </a: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 비교하여 적은 쪽으로 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174625">
              <a:lnSpc>
                <a:spcPct val="130000"/>
              </a:lnSpc>
            </a:pPr>
            <a:r>
              <a:rPr lang="ko-KR" altLang="en-US" sz="17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새로운 조합 무작위선정</a:t>
            </a:r>
            <a:endParaRPr lang="en-US" altLang="ko-KR" sz="17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F54798-28FF-409A-9EB1-6B82EAF53578}"/>
              </a:ext>
            </a:extLst>
          </p:cNvPr>
          <p:cNvCxnSpPr/>
          <p:nvPr/>
        </p:nvCxnSpPr>
        <p:spPr>
          <a:xfrm>
            <a:off x="6328064" y="6281057"/>
            <a:ext cx="45946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35C6C3-EB2B-4F6C-A4E1-4D0075595DC5}"/>
              </a:ext>
            </a:extLst>
          </p:cNvPr>
          <p:cNvCxnSpPr/>
          <p:nvPr/>
        </p:nvCxnSpPr>
        <p:spPr>
          <a:xfrm>
            <a:off x="7945391" y="5072743"/>
            <a:ext cx="0" cy="120831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675678-B604-4C3F-B985-6DE37C98D7FC}"/>
              </a:ext>
            </a:extLst>
          </p:cNvPr>
          <p:cNvCxnSpPr>
            <a:cxnSpLocks/>
          </p:cNvCxnSpPr>
          <p:nvPr/>
        </p:nvCxnSpPr>
        <p:spPr>
          <a:xfrm>
            <a:off x="9752441" y="4648200"/>
            <a:ext cx="0" cy="163285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2523FE2-1FCC-4E25-A67E-41CA0A84ADBE}"/>
              </a:ext>
            </a:extLst>
          </p:cNvPr>
          <p:cNvCxnSpPr>
            <a:cxnSpLocks/>
          </p:cNvCxnSpPr>
          <p:nvPr/>
        </p:nvCxnSpPr>
        <p:spPr>
          <a:xfrm>
            <a:off x="8249885" y="5562600"/>
            <a:ext cx="0" cy="718457"/>
          </a:xfrm>
          <a:prstGeom prst="line">
            <a:avLst/>
          </a:prstGeom>
          <a:ln w="190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2AA574-4CF4-4781-B3EF-56F9B130FBE7}"/>
              </a:ext>
            </a:extLst>
          </p:cNvPr>
          <p:cNvSpPr txBox="1"/>
          <p:nvPr/>
        </p:nvSpPr>
        <p:spPr>
          <a:xfrm>
            <a:off x="6207154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1ABBC-F97D-4F83-BAFB-D5603E28EE1B}"/>
              </a:ext>
            </a:extLst>
          </p:cNvPr>
          <p:cNvSpPr txBox="1"/>
          <p:nvPr/>
        </p:nvSpPr>
        <p:spPr>
          <a:xfrm>
            <a:off x="10689908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100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B3E1E5-88C5-4210-AA66-4B90BA29562B}"/>
              </a:ext>
            </a:extLst>
          </p:cNvPr>
          <p:cNvSpPr txBox="1"/>
          <p:nvPr/>
        </p:nvSpPr>
        <p:spPr>
          <a:xfrm>
            <a:off x="7689576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40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29D359-5940-47F4-A0A7-078DFA918968}"/>
              </a:ext>
            </a:extLst>
          </p:cNvPr>
          <p:cNvSpPr txBox="1"/>
          <p:nvPr/>
        </p:nvSpPr>
        <p:spPr>
          <a:xfrm>
            <a:off x="9540169" y="6322947"/>
            <a:ext cx="511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60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69DBBD-DD8A-421D-B330-179E927253A5}"/>
              </a:ext>
            </a:extLst>
          </p:cNvPr>
          <p:cNvSpPr txBox="1"/>
          <p:nvPr/>
        </p:nvSpPr>
        <p:spPr>
          <a:xfrm>
            <a:off x="8056930" y="6322947"/>
            <a:ext cx="51162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505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42</a:t>
            </a:r>
            <a:endParaRPr lang="ko-KR" altLang="en-US" sz="1600" b="1" dirty="0">
              <a:solidFill>
                <a:srgbClr val="FF505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781BF5-A828-46AC-BDB4-F2A5D677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CC896DE-2DFF-4A53-865C-AC8DD6CD6C4F}"/>
              </a:ext>
            </a:extLst>
          </p:cNvPr>
          <p:cNvCxnSpPr>
            <a:cxnSpLocks/>
          </p:cNvCxnSpPr>
          <p:nvPr/>
        </p:nvCxnSpPr>
        <p:spPr>
          <a:xfrm>
            <a:off x="8835880" y="5323114"/>
            <a:ext cx="0" cy="95794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EBC7593-3188-4F95-8A97-93240A5C6D41}"/>
              </a:ext>
            </a:extLst>
          </p:cNvPr>
          <p:cNvSpPr txBox="1"/>
          <p:nvPr/>
        </p:nvSpPr>
        <p:spPr>
          <a:xfrm>
            <a:off x="8630725" y="6322947"/>
            <a:ext cx="501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chemeClr val="bg2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en-US" altLang="ko-KR" dirty="0"/>
              <a:t>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670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550540"/>
            <a:ext cx="2125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26065" y="2852194"/>
            <a:ext cx="2942807" cy="14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6-1.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연속형 종속변수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6-2.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이진형 종속변수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6-3.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과적합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B20F12-CEF7-4E51-BD7A-8BE247A0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768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 종속변수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DC054F-F453-44DB-980A-CC51167BF3BF}"/>
                  </a:ext>
                </a:extLst>
              </p:cNvPr>
              <p:cNvSpPr txBox="1"/>
              <p:nvPr/>
            </p:nvSpPr>
            <p:spPr>
              <a:xfrm>
                <a:off x="1169361" y="1633701"/>
                <a:ext cx="1991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28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DC054F-F453-44DB-980A-CC51167BF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61" y="1633701"/>
                <a:ext cx="19915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997210-683D-4A36-9382-93B8F53572BE}"/>
                  </a:ext>
                </a:extLst>
              </p:cNvPr>
              <p:cNvSpPr txBox="1"/>
              <p:nvPr/>
            </p:nvSpPr>
            <p:spPr>
              <a:xfrm>
                <a:off x="1905000" y="2320239"/>
                <a:ext cx="9084699" cy="312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70000"/>
                  </a:lnSpc>
                  <a:buAutoNum type="arabicPeriod"/>
                </a:pPr>
                <a:r>
                  <a:rPr lang="ko-KR" altLang="en-US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평균오차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𝒊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=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오차에 대한 평균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(0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으로 수렴할 가능성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</a:t>
                </a:r>
              </a:p>
              <a:p>
                <a:pPr marL="342900" indent="-342900">
                  <a:lnSpc>
                    <a:spcPct val="170000"/>
                  </a:lnSpc>
                  <a:buAutoNum type="arabicPeriod"/>
                </a:pP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MAE(</a:t>
                </a:r>
                <a:r>
                  <a:rPr lang="ko-KR" altLang="en-US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절대평균 오차</a:t>
                </a: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𝒊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=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sup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오차가 음인지 양인지 판단 어려움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342900" indent="-342900">
                  <a:lnSpc>
                    <a:spcPct val="170000"/>
                  </a:lnSpc>
                  <a:buAutoNum type="arabicPeriod"/>
                </a:pP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MPE(</a:t>
                </a:r>
                <a:r>
                  <a:rPr lang="ko-KR" altLang="en-US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평균 백분율 오차</a:t>
                </a: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𝟏𝟎𝟎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type m:val="skw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𝒊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=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예측이 </a:t>
                </a:r>
                <a:r>
                  <a:rPr lang="ko-KR" altLang="en-US" sz="2000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실제값에서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벗어난 퍼센트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342900" indent="-342900">
                  <a:lnSpc>
                    <a:spcPct val="170000"/>
                  </a:lnSpc>
                  <a:buAutoNum type="arabicPeriod"/>
                </a:pP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MAPE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𝟏𝟎𝟎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type m:val="skw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𝒊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=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|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예측이 </a:t>
                </a:r>
                <a:r>
                  <a:rPr lang="ko-KR" altLang="en-US" sz="2000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실제값에서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벗어난 퍼센트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+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절대값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342900" indent="-342900">
                  <a:buAutoNum type="arabicPeriod"/>
                </a:pP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RMESE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𝒏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=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  <a:ea typeface="08서울남산체 M" panose="02020603020101020101" pitchFamily="18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  <a:ea typeface="08서울남산체 M" panose="02020603020101020101" pitchFamily="18" charset="-127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  <a:ea typeface="08서울남산체 M" panose="02020603020101020101" pitchFamily="18" charset="-127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  <a:ea typeface="08서울남산체 M" panose="02020603020101020101" pitchFamily="18" charset="-127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오차를 제곱하여 평균한 값의 제곱근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, </a:t>
                </a:r>
              </a:p>
              <a:p>
                <a:pPr indent="2776538"/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가장 보편적으로 쓰이는 평가지표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997210-683D-4A36-9382-93B8F5357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20239"/>
                <a:ext cx="9084699" cy="3129318"/>
              </a:xfrm>
              <a:prstGeom prst="rect">
                <a:avLst/>
              </a:prstGeom>
              <a:blipFill>
                <a:blip r:embed="rId3"/>
                <a:stretch>
                  <a:fillRect l="-470" t="-10916" b="-25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A0A3F1-14A6-4AA2-8EF1-98D804A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156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연속형 종속변수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DC054F-F453-44DB-980A-CC51167BF3BF}"/>
                  </a:ext>
                </a:extLst>
              </p:cNvPr>
              <p:cNvSpPr txBox="1"/>
              <p:nvPr/>
            </p:nvSpPr>
            <p:spPr>
              <a:xfrm>
                <a:off x="1169361" y="1633701"/>
                <a:ext cx="19915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28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DC054F-F453-44DB-980A-CC51167BF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61" y="1633701"/>
                <a:ext cx="19915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997210-683D-4A36-9382-93B8F53572BE}"/>
                  </a:ext>
                </a:extLst>
              </p:cNvPr>
              <p:cNvSpPr txBox="1"/>
              <p:nvPr/>
            </p:nvSpPr>
            <p:spPr>
              <a:xfrm>
                <a:off x="1905000" y="2320239"/>
                <a:ext cx="9084699" cy="312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70000"/>
                  </a:lnSpc>
                  <a:buAutoNum type="arabicPeriod"/>
                </a:pPr>
                <a:r>
                  <a:rPr lang="ko-KR" altLang="en-US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평균오차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𝒊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=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오차에 대한 평균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(0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으로 수렴할 가능성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</a:t>
                </a:r>
              </a:p>
              <a:p>
                <a:pPr marL="342900" indent="-342900">
                  <a:lnSpc>
                    <a:spcPct val="170000"/>
                  </a:lnSpc>
                  <a:buAutoNum type="arabicPeriod"/>
                </a:pP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MAE(</a:t>
                </a:r>
                <a:r>
                  <a:rPr lang="ko-KR" altLang="en-US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절대평균 오차</a:t>
                </a: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𝒊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=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sup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오차가 음인지 양인지 판단 어려움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342900" indent="-342900">
                  <a:lnSpc>
                    <a:spcPct val="170000"/>
                  </a:lnSpc>
                  <a:buAutoNum type="arabicPeriod"/>
                </a:pP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MPE(</a:t>
                </a:r>
                <a:r>
                  <a:rPr lang="ko-KR" altLang="en-US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평균 백분율 오차</a:t>
                </a: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𝟏𝟎𝟎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type m:val="skw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𝒊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=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예측이 </a:t>
                </a:r>
                <a:r>
                  <a:rPr lang="ko-KR" altLang="en-US" sz="2000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실제값에서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벗어난 퍼센트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342900" indent="-342900">
                  <a:lnSpc>
                    <a:spcPct val="170000"/>
                  </a:lnSpc>
                  <a:buAutoNum type="arabicPeriod"/>
                </a:pP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MAPE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ea typeface="08서울남산체 M" panose="02020603020101020101" pitchFamily="18" charset="-127"/>
                      </a:rPr>
                      <m:t>𝟏𝟎𝟎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type m:val="skw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𝒊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=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|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예측이 </a:t>
                </a:r>
                <a:r>
                  <a:rPr lang="ko-KR" altLang="en-US" sz="2000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실제값에서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벗어난 퍼센트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+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절대값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342900" indent="-342900">
                  <a:buAutoNum type="arabicPeriod"/>
                </a:pPr>
                <a:r>
                  <a:rPr lang="en-US" altLang="ko-KR" sz="2000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RMESE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08서울남산체 M" panose="02020603020101020101" pitchFamily="18" charset="-127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𝒏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𝒊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=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08서울남산체 M" panose="02020603020101020101" pitchFamily="18" charset="-127"/>
                              </a:rPr>
                              <m:t>𝒏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  <a:ea typeface="08서울남산체 M" panose="02020603020101020101" pitchFamily="18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  <a:ea typeface="08서울남산체 M" panose="02020603020101020101" pitchFamily="18" charset="-127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  <a:ea typeface="08서울남산체 M" panose="02020603020101020101" pitchFamily="18" charset="-127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  <a:ea typeface="08서울남산체 M" panose="02020603020101020101" pitchFamily="18" charset="-127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오차를 제곱하여 평균한 값의 제곱근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, </a:t>
                </a:r>
              </a:p>
              <a:p>
                <a:pPr indent="2776538"/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가장 보편적으로 쓰이는 평가지표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997210-683D-4A36-9382-93B8F5357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20239"/>
                <a:ext cx="9084699" cy="3129318"/>
              </a:xfrm>
              <a:prstGeom prst="rect">
                <a:avLst/>
              </a:prstGeom>
              <a:blipFill>
                <a:blip r:embed="rId3"/>
                <a:stretch>
                  <a:fillRect l="-470" t="-10916" b="-25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CEB8D35-7A53-442A-A133-F918531C47D2}"/>
              </a:ext>
            </a:extLst>
          </p:cNvPr>
          <p:cNvSpPr txBox="1"/>
          <p:nvPr/>
        </p:nvSpPr>
        <p:spPr>
          <a:xfrm>
            <a:off x="3412869" y="5866232"/>
            <a:ext cx="536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800" dirty="0">
                <a:solidFill>
                  <a:srgbClr val="FF99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이상치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들의 영향을 많이 받게 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38D163-8A52-42A7-B141-EE9BE831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639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이진형 종속변수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6EC06-5FA9-4BAF-B567-B349ECB956D3}"/>
              </a:ext>
            </a:extLst>
          </p:cNvPr>
          <p:cNvSpPr txBox="1"/>
          <p:nvPr/>
        </p:nvSpPr>
        <p:spPr>
          <a:xfrm>
            <a:off x="719191" y="1570184"/>
            <a:ext cx="364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정오행렬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(Confusion Matrix)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1BAEA7B-C449-4B84-ACAE-08B4876FC5FC}"/>
              </a:ext>
            </a:extLst>
          </p:cNvPr>
          <p:cNvGraphicFramePr>
            <a:graphicFrameLocks noGrp="1"/>
          </p:cNvGraphicFramePr>
          <p:nvPr/>
        </p:nvGraphicFramePr>
        <p:xfrm>
          <a:off x="863031" y="2935295"/>
          <a:ext cx="4483344" cy="251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736">
                  <a:extLst>
                    <a:ext uri="{9D8B030D-6E8A-4147-A177-3AD203B41FA5}">
                      <a16:colId xmlns:a16="http://schemas.microsoft.com/office/drawing/2014/main" val="202406502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16074734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2642839519"/>
                    </a:ext>
                  </a:extLst>
                </a:gridCol>
              </a:tblGrid>
              <a:tr h="520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    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실제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예측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0(NO)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1(YES)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7292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TN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(True Negative)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FN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(False Negative)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808936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FP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(False Positive)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TP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Positive)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2666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2DC283F-92C7-46DC-88B9-663542953A80}"/>
              </a:ext>
            </a:extLst>
          </p:cNvPr>
          <p:cNvSpPr/>
          <p:nvPr/>
        </p:nvSpPr>
        <p:spPr>
          <a:xfrm>
            <a:off x="3713018" y="4516582"/>
            <a:ext cx="1633357" cy="932093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DEA908-872D-4A66-8274-5C5E2ADE0DDE}"/>
              </a:ext>
            </a:extLst>
          </p:cNvPr>
          <p:cNvSpPr/>
          <p:nvPr/>
        </p:nvSpPr>
        <p:spPr>
          <a:xfrm>
            <a:off x="2124364" y="3584489"/>
            <a:ext cx="1588654" cy="932093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677F1-0FD8-48F1-8702-E20D628827E0}"/>
              </a:ext>
            </a:extLst>
          </p:cNvPr>
          <p:cNvSpPr txBox="1"/>
          <p:nvPr/>
        </p:nvSpPr>
        <p:spPr>
          <a:xfrm>
            <a:off x="1355916" y="2239848"/>
            <a:ext cx="65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학습데이터로 구축한 모델을 이용하여 검증데이터의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Y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9FC69B-007B-4149-A754-A7193A8F7BFC}"/>
                  </a:ext>
                </a:extLst>
              </p:cNvPr>
              <p:cNvSpPr txBox="1"/>
              <p:nvPr/>
            </p:nvSpPr>
            <p:spPr>
              <a:xfrm>
                <a:off x="5892800" y="2985467"/>
                <a:ext cx="5227528" cy="2130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TN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과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TP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가 많을수록 정확한 예측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solidFill>
                      <a:srgbClr val="FF9933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정확도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전체 중에서 정확하게 분류한 비율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5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ko-KR" altLang="en-US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9FC69B-007B-4149-A754-A7193A8F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0" y="2985467"/>
                <a:ext cx="5227528" cy="2130135"/>
              </a:xfrm>
              <a:prstGeom prst="rect">
                <a:avLst/>
              </a:prstGeom>
              <a:blipFill>
                <a:blip r:embed="rId2"/>
                <a:stretch>
                  <a:fillRect l="-10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B12BBB-CB67-48A8-AA15-04CA7CA2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722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이진형 종속변수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6EC06-5FA9-4BAF-B567-B349ECB956D3}"/>
              </a:ext>
            </a:extLst>
          </p:cNvPr>
          <p:cNvSpPr txBox="1"/>
          <p:nvPr/>
        </p:nvSpPr>
        <p:spPr>
          <a:xfrm>
            <a:off x="719191" y="1570184"/>
            <a:ext cx="364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Imbalanced Data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1BAEA7B-C449-4B84-ACAE-08B4876FC5FC}"/>
              </a:ext>
            </a:extLst>
          </p:cNvPr>
          <p:cNvGraphicFramePr>
            <a:graphicFrameLocks noGrp="1"/>
          </p:cNvGraphicFramePr>
          <p:nvPr/>
        </p:nvGraphicFramePr>
        <p:xfrm>
          <a:off x="863031" y="2935295"/>
          <a:ext cx="4483344" cy="251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736">
                  <a:extLst>
                    <a:ext uri="{9D8B030D-6E8A-4147-A177-3AD203B41FA5}">
                      <a16:colId xmlns:a16="http://schemas.microsoft.com/office/drawing/2014/main" val="202406502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16074734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2642839519"/>
                    </a:ext>
                  </a:extLst>
                </a:gridCol>
              </a:tblGrid>
              <a:tr h="520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    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실제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예측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0(NO)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1(YES)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7292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990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808936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266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E677F1-0FD8-48F1-8702-E20D628827E0}"/>
              </a:ext>
            </a:extLst>
          </p:cNvPr>
          <p:cNvSpPr txBox="1"/>
          <p:nvPr/>
        </p:nvSpPr>
        <p:spPr>
          <a:xfrm>
            <a:off x="1355916" y="2239848"/>
            <a:ext cx="65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정상인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990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명과 암환자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10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FC69B-007B-4149-A754-A7193A8F7BFC}"/>
              </a:ext>
            </a:extLst>
          </p:cNvPr>
          <p:cNvSpPr txBox="1"/>
          <p:nvPr/>
        </p:nvSpPr>
        <p:spPr>
          <a:xfrm>
            <a:off x="5892800" y="2985467"/>
            <a:ext cx="5227528" cy="142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정확도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990/1000 = 99%</a:t>
            </a:r>
          </a:p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정확도는 높지만 </a:t>
            </a:r>
            <a:r>
              <a:rPr lang="ko-KR" altLang="en-US" sz="20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무의미한 모델</a:t>
            </a:r>
            <a:endParaRPr lang="en-US" altLang="ko-KR" sz="2000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암일 때 암이라고 진단할 정확도가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0%...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F16BD2-FD9E-4381-88C3-8E0F01C12916}"/>
              </a:ext>
            </a:extLst>
          </p:cNvPr>
          <p:cNvSpPr/>
          <p:nvPr/>
        </p:nvSpPr>
        <p:spPr>
          <a:xfrm>
            <a:off x="3713019" y="4516582"/>
            <a:ext cx="1633356" cy="932093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6C282A-71C2-4686-9996-34CC6056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82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이진형 종속변수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6EC06-5FA9-4BAF-B567-B349ECB956D3}"/>
              </a:ext>
            </a:extLst>
          </p:cNvPr>
          <p:cNvSpPr txBox="1"/>
          <p:nvPr/>
        </p:nvSpPr>
        <p:spPr>
          <a:xfrm>
            <a:off x="719191" y="1570184"/>
            <a:ext cx="364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정오행렬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(Confusion Matrix)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1BAEA7B-C449-4B84-ACAE-08B4876FC5FC}"/>
              </a:ext>
            </a:extLst>
          </p:cNvPr>
          <p:cNvGraphicFramePr>
            <a:graphicFrameLocks noGrp="1"/>
          </p:cNvGraphicFramePr>
          <p:nvPr/>
        </p:nvGraphicFramePr>
        <p:xfrm>
          <a:off x="863031" y="2935295"/>
          <a:ext cx="4483344" cy="251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736">
                  <a:extLst>
                    <a:ext uri="{9D8B030D-6E8A-4147-A177-3AD203B41FA5}">
                      <a16:colId xmlns:a16="http://schemas.microsoft.com/office/drawing/2014/main" val="202406502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16074734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2642839519"/>
                    </a:ext>
                  </a:extLst>
                </a:gridCol>
              </a:tblGrid>
              <a:tr h="520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    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실제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예측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0(NO)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1(YES)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7292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TN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(True Negative)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FN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(False Negative)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808936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FP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(False Positive)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TP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Positive)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2666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2DC283F-92C7-46DC-88B9-663542953A80}"/>
              </a:ext>
            </a:extLst>
          </p:cNvPr>
          <p:cNvSpPr/>
          <p:nvPr/>
        </p:nvSpPr>
        <p:spPr>
          <a:xfrm>
            <a:off x="3713018" y="4516582"/>
            <a:ext cx="1633357" cy="932093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DEA908-872D-4A66-8274-5C5E2ADE0DDE}"/>
              </a:ext>
            </a:extLst>
          </p:cNvPr>
          <p:cNvSpPr/>
          <p:nvPr/>
        </p:nvSpPr>
        <p:spPr>
          <a:xfrm>
            <a:off x="2124364" y="4516581"/>
            <a:ext cx="1588654" cy="932093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677F1-0FD8-48F1-8702-E20D628827E0}"/>
              </a:ext>
            </a:extLst>
          </p:cNvPr>
          <p:cNvSpPr txBox="1"/>
          <p:nvPr/>
        </p:nvSpPr>
        <p:spPr>
          <a:xfrm>
            <a:off x="1355916" y="2239848"/>
            <a:ext cx="65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학습데이터로 구축한 모델을 이용하여 검증데이터의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Y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9FC69B-007B-4149-A754-A7193A8F7BFC}"/>
                  </a:ext>
                </a:extLst>
              </p:cNvPr>
              <p:cNvSpPr txBox="1"/>
              <p:nvPr/>
            </p:nvSpPr>
            <p:spPr>
              <a:xfrm>
                <a:off x="5892800" y="2985467"/>
                <a:ext cx="5227528" cy="1733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solidFill>
                      <a:srgbClr val="FF9933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정밀도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모델이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1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이라고 예측 했을 때 </a:t>
                </a:r>
                <a:endParaRPr lang="en-US" altLang="ko-KR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indent="1255713"/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실제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1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일 확률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신중한 판단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</a:t>
                </a:r>
                <a:endParaRPr lang="en-US" altLang="ko-KR" sz="105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ko-KR" altLang="en-US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9FC69B-007B-4149-A754-A7193A8F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0" y="2985467"/>
                <a:ext cx="5227528" cy="1733873"/>
              </a:xfrm>
              <a:prstGeom prst="rect">
                <a:avLst/>
              </a:prstGeom>
              <a:blipFill>
                <a:blip r:embed="rId2"/>
                <a:stretch>
                  <a:fillRect l="-10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A60DB88-E3C6-4504-8947-28AC31B4FD96}"/>
              </a:ext>
            </a:extLst>
          </p:cNvPr>
          <p:cNvSpPr txBox="1"/>
          <p:nvPr/>
        </p:nvSpPr>
        <p:spPr>
          <a:xfrm>
            <a:off x="6249343" y="4952503"/>
            <a:ext cx="419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사망선고를 내릴 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 사망선고는 반드시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정확해야함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C93B098-0D1E-4C8A-87DF-1EA763E99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426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이진형 종속변수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6EC06-5FA9-4BAF-B567-B349ECB956D3}"/>
              </a:ext>
            </a:extLst>
          </p:cNvPr>
          <p:cNvSpPr txBox="1"/>
          <p:nvPr/>
        </p:nvSpPr>
        <p:spPr>
          <a:xfrm>
            <a:off x="719191" y="1570184"/>
            <a:ext cx="364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정오행렬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(Confusion Matrix)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1BAEA7B-C449-4B84-ACAE-08B4876FC5FC}"/>
              </a:ext>
            </a:extLst>
          </p:cNvPr>
          <p:cNvGraphicFramePr>
            <a:graphicFrameLocks noGrp="1"/>
          </p:cNvGraphicFramePr>
          <p:nvPr/>
        </p:nvGraphicFramePr>
        <p:xfrm>
          <a:off x="863031" y="2935295"/>
          <a:ext cx="4483344" cy="251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736">
                  <a:extLst>
                    <a:ext uri="{9D8B030D-6E8A-4147-A177-3AD203B41FA5}">
                      <a16:colId xmlns:a16="http://schemas.microsoft.com/office/drawing/2014/main" val="202406502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16074734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2642839519"/>
                    </a:ext>
                  </a:extLst>
                </a:gridCol>
              </a:tblGrid>
              <a:tr h="520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    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실제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예측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0(NO)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1(YES)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7292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TN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(True Negative)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FN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(False Negative)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808936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FP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(False Positive)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TP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Positive)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2666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2DC283F-92C7-46DC-88B9-663542953A80}"/>
              </a:ext>
            </a:extLst>
          </p:cNvPr>
          <p:cNvSpPr/>
          <p:nvPr/>
        </p:nvSpPr>
        <p:spPr>
          <a:xfrm>
            <a:off x="3713018" y="4516582"/>
            <a:ext cx="1633357" cy="932093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DEA908-872D-4A66-8274-5C5E2ADE0DDE}"/>
              </a:ext>
            </a:extLst>
          </p:cNvPr>
          <p:cNvSpPr/>
          <p:nvPr/>
        </p:nvSpPr>
        <p:spPr>
          <a:xfrm>
            <a:off x="3713018" y="3563428"/>
            <a:ext cx="1633356" cy="932093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677F1-0FD8-48F1-8702-E20D628827E0}"/>
              </a:ext>
            </a:extLst>
          </p:cNvPr>
          <p:cNvSpPr txBox="1"/>
          <p:nvPr/>
        </p:nvSpPr>
        <p:spPr>
          <a:xfrm>
            <a:off x="1355916" y="2239848"/>
            <a:ext cx="65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학습데이터로 구축한 모델을 이용하여 검증데이터의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Y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9FC69B-007B-4149-A754-A7193A8F7BFC}"/>
                  </a:ext>
                </a:extLst>
              </p:cNvPr>
              <p:cNvSpPr txBox="1"/>
              <p:nvPr/>
            </p:nvSpPr>
            <p:spPr>
              <a:xfrm>
                <a:off x="5892800" y="2985467"/>
                <a:ext cx="5735782" cy="1733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solidFill>
                      <a:srgbClr val="FF9933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재현율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: 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실제 값이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1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일 때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, </a:t>
                </a:r>
              </a:p>
              <a:p>
                <a:pPr indent="1255713"/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모델이 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1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이라고 예측할 확률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(</a:t>
                </a:r>
                <a:r>
                  <a:rPr lang="ko-KR" altLang="en-US" sz="2000" dirty="0" err="1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놓치지말것</a:t>
                </a:r>
                <a:r>
                  <a:rPr lang="en-US" altLang="ko-KR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)</a:t>
                </a:r>
                <a:r>
                  <a:rPr lang="ko-KR" altLang="en-US" sz="20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endParaRPr lang="en-US" altLang="ko-KR" sz="105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ko-KR" altLang="en-US" sz="2000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9FC69B-007B-4149-A754-A7193A8F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0" y="2985467"/>
                <a:ext cx="5735782" cy="1733873"/>
              </a:xfrm>
              <a:prstGeom prst="rect">
                <a:avLst/>
              </a:prstGeom>
              <a:blipFill>
                <a:blip r:embed="rId2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EF5CC04-9A75-46A1-AFD9-EE2CC255DE5A}"/>
              </a:ext>
            </a:extLst>
          </p:cNvPr>
          <p:cNvSpPr txBox="1"/>
          <p:nvPr/>
        </p:nvSpPr>
        <p:spPr>
          <a:xfrm>
            <a:off x="6249343" y="4952503"/>
            <a:ext cx="419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암 진단할 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진짜 암환자는 모두 암으로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진단해야함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F8FC69-474B-4B06-BFF4-83282226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879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이진형 종속변수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6EC06-5FA9-4BAF-B567-B349ECB956D3}"/>
              </a:ext>
            </a:extLst>
          </p:cNvPr>
          <p:cNvSpPr txBox="1"/>
          <p:nvPr/>
        </p:nvSpPr>
        <p:spPr>
          <a:xfrm>
            <a:off x="719191" y="1570184"/>
            <a:ext cx="401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F1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89358776-A19F-4AE9-B58E-F5940C26E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046512"/>
              </p:ext>
            </p:extLst>
          </p:nvPr>
        </p:nvGraphicFramePr>
        <p:xfrm>
          <a:off x="863031" y="2935295"/>
          <a:ext cx="4483344" cy="251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736">
                  <a:extLst>
                    <a:ext uri="{9D8B030D-6E8A-4147-A177-3AD203B41FA5}">
                      <a16:colId xmlns:a16="http://schemas.microsoft.com/office/drawing/2014/main" val="202406502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160747345"/>
                    </a:ext>
                  </a:extLst>
                </a:gridCol>
                <a:gridCol w="1615304">
                  <a:extLst>
                    <a:ext uri="{9D8B030D-6E8A-4147-A177-3AD203B41FA5}">
                      <a16:colId xmlns:a16="http://schemas.microsoft.com/office/drawing/2014/main" val="2642839519"/>
                    </a:ext>
                  </a:extLst>
                </a:gridCol>
              </a:tblGrid>
              <a:tr h="520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    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실제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예측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0(NO)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1(YES)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7292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808936"/>
                  </a:ext>
                </a:extLst>
              </a:tr>
              <a:tr h="93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2666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B2ABABC-D884-48D5-8540-7C1D0FEE06C3}"/>
              </a:ext>
            </a:extLst>
          </p:cNvPr>
          <p:cNvSpPr txBox="1"/>
          <p:nvPr/>
        </p:nvSpPr>
        <p:spPr>
          <a:xfrm>
            <a:off x="1355916" y="2239848"/>
            <a:ext cx="65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정상인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190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명과 암환자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10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5E55C8-0DEC-409A-BBCB-475EEC026A73}"/>
              </a:ext>
            </a:extLst>
          </p:cNvPr>
          <p:cNvSpPr/>
          <p:nvPr/>
        </p:nvSpPr>
        <p:spPr>
          <a:xfrm>
            <a:off x="3713019" y="4516582"/>
            <a:ext cx="1633356" cy="932093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BFFF1-89FD-48EA-A0D0-CE83A90367E8}"/>
              </a:ext>
            </a:extLst>
          </p:cNvPr>
          <p:cNvSpPr txBox="1"/>
          <p:nvPr/>
        </p:nvSpPr>
        <p:spPr>
          <a:xfrm>
            <a:off x="6367563" y="4525345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precision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2/2=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recall : 2/10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f1 : 2 * (0.2/1.2) = 0.33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accuracy : 192/200 = 0.96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0F309-AE29-4654-A644-354D37C4DBEA}"/>
                  </a:ext>
                </a:extLst>
              </p:cNvPr>
              <p:cNvSpPr txBox="1"/>
              <p:nvPr/>
            </p:nvSpPr>
            <p:spPr>
              <a:xfrm>
                <a:off x="5883629" y="2220136"/>
                <a:ext cx="4765964" cy="1996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F1 Score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: Recall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과 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Precision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의 조화평균</a:t>
                </a: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 marL="285750" indent="-193675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큰 값에 영향을 덜 받기 때문에</a:t>
                </a:r>
                <a:r>
                  <a:rPr lang="en-US" altLang="ko-KR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, </a:t>
                </a:r>
              </a:p>
              <a:p>
                <a:pPr indent="268288"/>
                <a:r>
                  <a:rPr lang="en-US" altLang="ko-KR" b="1" dirty="0">
                    <a:solidFill>
                      <a:srgbClr val="FF9933"/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imbalanced Data </a:t>
                </a:r>
                <a:r>
                  <a:rPr lang="ko-KR" altLang="en-US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평가 지표로 적합</a:t>
                </a:r>
                <a:endParaRPr lang="en-US" altLang="ko-KR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0F309-AE29-4654-A644-354D37C4D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629" y="2220136"/>
                <a:ext cx="4765964" cy="1996124"/>
              </a:xfrm>
              <a:prstGeom prst="rect">
                <a:avLst/>
              </a:prstGeom>
              <a:blipFill>
                <a:blip r:embed="rId2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E798F-799A-4791-9C73-0AAFFCAA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7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7" y="986319"/>
            <a:ext cx="3241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용어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5" name="내용 개체 틀 6">
            <a:extLst>
              <a:ext uri="{FF2B5EF4-FFF2-40B4-BE49-F238E27FC236}">
                <a16:creationId xmlns:a16="http://schemas.microsoft.com/office/drawing/2014/main" id="{2A55085A-4165-40AE-8FB1-39E7F36EF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64894"/>
            <a:ext cx="9172576" cy="3792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600" dirty="0" err="1">
                <a:ea typeface="08서울남산체 M" panose="02020603020101020101"/>
              </a:rPr>
              <a:t>Ⅱ</a:t>
            </a:r>
            <a:r>
              <a:rPr lang="en-US" altLang="ko-KR" sz="2600" dirty="0">
                <a:ea typeface="08서울남산체 M" panose="02020603020101020101"/>
              </a:rPr>
              <a:t>. Index(id) 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F03BDF-CE53-4E4B-A773-5D2D46899077}"/>
              </a:ext>
            </a:extLst>
          </p:cNvPr>
          <p:cNvGrpSpPr/>
          <p:nvPr/>
        </p:nvGrpSpPr>
        <p:grpSpPr>
          <a:xfrm>
            <a:off x="1016000" y="2475603"/>
            <a:ext cx="8567271" cy="2858408"/>
            <a:chOff x="1016000" y="2475603"/>
            <a:chExt cx="8567271" cy="2858408"/>
          </a:xfrm>
        </p:grpSpPr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5D01C319-2A44-4F95-9C05-170232649C91}"/>
                </a:ext>
              </a:extLst>
            </p:cNvPr>
            <p:cNvSpPr/>
            <p:nvPr/>
          </p:nvSpPr>
          <p:spPr>
            <a:xfrm>
              <a:off x="9009529" y="3675529"/>
              <a:ext cx="573742" cy="3227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A2CAF43-D0D2-4F37-8116-AA196F038AD8}"/>
                </a:ext>
              </a:extLst>
            </p:cNvPr>
            <p:cNvGrpSpPr/>
            <p:nvPr/>
          </p:nvGrpSpPr>
          <p:grpSpPr>
            <a:xfrm>
              <a:off x="1016000" y="2475603"/>
              <a:ext cx="8121316" cy="2858408"/>
              <a:chOff x="1228165" y="2332167"/>
              <a:chExt cx="8121316" cy="2858408"/>
            </a:xfrm>
          </p:grpSpPr>
          <p:pic>
            <p:nvPicPr>
              <p:cNvPr id="29" name="그림 28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918C013B-F85F-40B6-9FDA-DA803F3F13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8" t="42783" r="27061" b="8659"/>
              <a:stretch/>
            </p:blipFill>
            <p:spPr>
              <a:xfrm>
                <a:off x="1535028" y="2332167"/>
                <a:ext cx="7682832" cy="2858408"/>
              </a:xfrm>
              <a:prstGeom prst="rect">
                <a:avLst/>
              </a:prstGeom>
            </p:spPr>
          </p:pic>
          <p:sp>
            <p:nvSpPr>
              <p:cNvPr id="30" name="액자 29">
                <a:extLst>
                  <a:ext uri="{FF2B5EF4-FFF2-40B4-BE49-F238E27FC236}">
                    <a16:creationId xmlns:a16="http://schemas.microsoft.com/office/drawing/2014/main" id="{8A41F262-FD71-445C-A43A-D5EEE648FF54}"/>
                  </a:ext>
                </a:extLst>
              </p:cNvPr>
              <p:cNvSpPr/>
              <p:nvPr/>
            </p:nvSpPr>
            <p:spPr>
              <a:xfrm>
                <a:off x="1228165" y="3298155"/>
                <a:ext cx="8121316" cy="926432"/>
              </a:xfrm>
              <a:prstGeom prst="frame">
                <a:avLst>
                  <a:gd name="adj1" fmla="val 340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8E77BED-5C1C-4736-A59D-7BB1364A8394}"/>
              </a:ext>
            </a:extLst>
          </p:cNvPr>
          <p:cNvSpPr txBox="1"/>
          <p:nvPr/>
        </p:nvSpPr>
        <p:spPr>
          <a:xfrm>
            <a:off x="9647832" y="2699399"/>
            <a:ext cx="2336957" cy="2542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08서울남산체 M" panose="02020603020101020101"/>
              </a:rPr>
              <a:t>Point (</a:t>
            </a:r>
            <a:r>
              <a:rPr lang="ko-KR" altLang="en-US" dirty="0">
                <a:ea typeface="08서울남산체 M" panose="02020603020101020101"/>
              </a:rPr>
              <a:t>포인트</a:t>
            </a:r>
            <a:r>
              <a:rPr lang="en-US" altLang="ko-KR" dirty="0">
                <a:ea typeface="08서울남산체 M" panose="0202060302010102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08서울남산체 M" panose="02020603020101020101"/>
              </a:rPr>
              <a:t>Sample (</a:t>
            </a:r>
            <a:r>
              <a:rPr lang="ko-KR" altLang="en-US" dirty="0">
                <a:ea typeface="08서울남산체 M" panose="02020603020101020101"/>
              </a:rPr>
              <a:t>샘플</a:t>
            </a:r>
            <a:r>
              <a:rPr lang="en-US" altLang="ko-KR" dirty="0">
                <a:ea typeface="08서울남산체 M" panose="0202060302010102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08서울남산체 M" panose="02020603020101020101"/>
              </a:rPr>
              <a:t>Instance (</a:t>
            </a:r>
            <a:r>
              <a:rPr lang="ko-KR" altLang="en-US" dirty="0">
                <a:ea typeface="08서울남산체 M" panose="02020603020101020101"/>
              </a:rPr>
              <a:t>인스턴스</a:t>
            </a:r>
            <a:r>
              <a:rPr lang="en-US" altLang="ko-KR" dirty="0">
                <a:ea typeface="08서울남산체 M" panose="0202060302010102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08서울남산체 M" panose="02020603020101020101"/>
              </a:rPr>
              <a:t>Record</a:t>
            </a:r>
            <a:r>
              <a:rPr lang="ko-KR" altLang="en-US" dirty="0">
                <a:ea typeface="08서울남산체 M" panose="02020603020101020101"/>
              </a:rPr>
              <a:t> </a:t>
            </a:r>
            <a:r>
              <a:rPr lang="en-US" altLang="ko-KR" dirty="0">
                <a:ea typeface="08서울남산체 M" panose="02020603020101020101"/>
              </a:rPr>
              <a:t>(</a:t>
            </a:r>
            <a:r>
              <a:rPr lang="ko-KR" altLang="en-US" dirty="0">
                <a:ea typeface="08서울남산체 M" panose="02020603020101020101"/>
              </a:rPr>
              <a:t>레코드</a:t>
            </a:r>
            <a:r>
              <a:rPr lang="en-US" altLang="ko-KR" dirty="0">
                <a:ea typeface="08서울남산체 M" panose="0202060302010102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08서울남산체 M" panose="02020603020101020101"/>
              </a:rPr>
              <a:t>Observation (</a:t>
            </a:r>
            <a:r>
              <a:rPr lang="ko-KR" altLang="en-US" dirty="0">
                <a:ea typeface="08서울남산체 M" panose="02020603020101020101"/>
              </a:rPr>
              <a:t>관측치</a:t>
            </a:r>
            <a:r>
              <a:rPr lang="en-US" altLang="ko-KR" dirty="0">
                <a:ea typeface="08서울남산체 M" panose="02020603020101020101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08서울남산체 M" panose="02020603020101020101"/>
              </a:rPr>
              <a:t>Vector (</a:t>
            </a:r>
            <a:r>
              <a:rPr lang="ko-KR" altLang="en-US" dirty="0">
                <a:ea typeface="08서울남산체 M" panose="02020603020101020101"/>
              </a:rPr>
              <a:t>벡터</a:t>
            </a:r>
            <a:r>
              <a:rPr lang="en-US" altLang="ko-KR" dirty="0">
                <a:ea typeface="08서울남산체 M" panose="02020603020101020101"/>
              </a:rPr>
              <a:t>)</a:t>
            </a:r>
            <a:endParaRPr lang="ko-KR" altLang="en-US" dirty="0">
              <a:ea typeface="08서울남산체 M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49486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과적합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26044-D336-4C85-BAB3-67373B2BAC46}"/>
              </a:ext>
            </a:extLst>
          </p:cNvPr>
          <p:cNvSpPr txBox="1"/>
          <p:nvPr/>
        </p:nvSpPr>
        <p:spPr>
          <a:xfrm>
            <a:off x="506871" y="2285785"/>
            <a:ext cx="10026014" cy="2762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구축의 목적</a:t>
            </a:r>
            <a:endParaRPr lang="en-US" altLang="ko-KR" sz="20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현재 데이터 정확하게 예측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&lt;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미래 데이터 정확하게 예측</a:t>
            </a:r>
            <a:endParaRPr lang="en-US" altLang="ko-KR" sz="2000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현재의 데이터를 매우 정확하게 예측하게 된다면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모델이 고차원일수록 위험성이 커짐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21E4F-A3CF-477E-A3B7-DE40D80F25DB}"/>
              </a:ext>
            </a:extLst>
          </p:cNvPr>
          <p:cNvSpPr txBox="1"/>
          <p:nvPr/>
        </p:nvSpPr>
        <p:spPr>
          <a:xfrm>
            <a:off x="2724650" y="1693229"/>
            <a:ext cx="7049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데이터에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FF99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하게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FF99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“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과적합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4F994-A70E-4048-ADA5-6A394B5FB5B8}"/>
              </a:ext>
            </a:extLst>
          </p:cNvPr>
          <p:cNvSpPr txBox="1"/>
          <p:nvPr/>
        </p:nvSpPr>
        <p:spPr>
          <a:xfrm>
            <a:off x="7063442" y="2401062"/>
            <a:ext cx="5113359" cy="1662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기부금액 예측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269875">
              <a:lnSpc>
                <a:spcPct val="130000"/>
              </a:lnSpc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가정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키와 기부금액은 서로 독립적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현재의 데이터에 사람의 키 </a:t>
            </a:r>
            <a:r>
              <a:rPr lang="ko-KR" altLang="en-US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추가시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예측 오차 감소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하지만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새롭게 수집될 데이터는 이 경향이 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indent="269875">
              <a:lnSpc>
                <a:spcPct val="130000"/>
              </a:lnSpc>
            </a:pP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나타나지 않을 것 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-&gt; </a:t>
            </a:r>
            <a:r>
              <a:rPr lang="ko-KR" altLang="en-US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과적합</a:t>
            </a:r>
            <a:endParaRPr lang="ko-KR" altLang="en-US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86773-BA40-4115-975A-3E0FF8580FE4}"/>
              </a:ext>
            </a:extLst>
          </p:cNvPr>
          <p:cNvSpPr txBox="1"/>
          <p:nvPr/>
        </p:nvSpPr>
        <p:spPr>
          <a:xfrm>
            <a:off x="7063442" y="4579815"/>
            <a:ext cx="5113359" cy="102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기부금액 예측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소득단위가 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100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 단위로 구성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- 100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개의 더미 변수들이 생성되어 고차원 모델 구축 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9B3D2B-1FC0-42BD-B066-E5855AE1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736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과적합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BB2810D4-6F0E-4454-A0CA-ACA1FA31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/>
          <a:stretch/>
        </p:blipFill>
        <p:spPr>
          <a:xfrm>
            <a:off x="1416998" y="1941781"/>
            <a:ext cx="9962060" cy="4186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32DF5E-2DE0-433E-BF40-3E9CB9C6C51A}"/>
              </a:ext>
            </a:extLst>
          </p:cNvPr>
          <p:cNvSpPr txBox="1"/>
          <p:nvPr/>
        </p:nvSpPr>
        <p:spPr>
          <a:xfrm>
            <a:off x="8024838" y="1620880"/>
            <a:ext cx="31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모델의 차원이 올라감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46306D-C771-4105-A3F8-080D3075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195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과적합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BB2810D4-6F0E-4454-A0CA-ACA1FA31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/>
          <a:stretch/>
        </p:blipFill>
        <p:spPr>
          <a:xfrm>
            <a:off x="1416998" y="1941781"/>
            <a:ext cx="9962060" cy="4186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32DF5E-2DE0-433E-BF40-3E9CB9C6C51A}"/>
              </a:ext>
            </a:extLst>
          </p:cNvPr>
          <p:cNvSpPr txBox="1"/>
          <p:nvPr/>
        </p:nvSpPr>
        <p:spPr>
          <a:xfrm>
            <a:off x="8024838" y="1620880"/>
            <a:ext cx="31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학습 강도가 올라감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DF679A-A8FE-409C-ADFB-A53E0E3CCD64}"/>
              </a:ext>
            </a:extLst>
          </p:cNvPr>
          <p:cNvSpPr/>
          <p:nvPr/>
        </p:nvSpPr>
        <p:spPr>
          <a:xfrm>
            <a:off x="0" y="2400405"/>
            <a:ext cx="12192000" cy="3318784"/>
          </a:xfrm>
          <a:prstGeom prst="rect">
            <a:avLst/>
          </a:prstGeom>
          <a:solidFill>
            <a:schemeClr val="tx1">
              <a:lumMod val="75000"/>
              <a:lumOff val="2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70000"/>
              </a:lnSpc>
            </a:pPr>
            <a:endParaRPr lang="en-US" altLang="ko-KR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45B32-9226-4782-AD68-7D5AA2F8C839}"/>
              </a:ext>
            </a:extLst>
          </p:cNvPr>
          <p:cNvSpPr txBox="1"/>
          <p:nvPr/>
        </p:nvSpPr>
        <p:spPr>
          <a:xfrm>
            <a:off x="2615609" y="3220935"/>
            <a:ext cx="6988629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70000"/>
              </a:lnSpc>
            </a:pPr>
            <a:r>
              <a:rPr lang="en-US" altLang="ko-KR" sz="2800" b="1" i="1" dirty="0">
                <a:solidFill>
                  <a:schemeClr val="bg1"/>
                </a:solidFill>
              </a:rPr>
              <a:t>“</a:t>
            </a:r>
            <a:r>
              <a:rPr lang="ko-KR" altLang="en-US" sz="2800" b="1" i="1" dirty="0">
                <a:solidFill>
                  <a:schemeClr val="bg1"/>
                </a:solidFill>
              </a:rPr>
              <a:t>과소적합과 과대적합 사이의</a:t>
            </a:r>
            <a:endParaRPr lang="en-US" altLang="ko-KR" sz="2800" b="1" i="1" dirty="0">
              <a:solidFill>
                <a:schemeClr val="bg1"/>
              </a:solidFill>
            </a:endParaRPr>
          </a:p>
          <a:p>
            <a:pPr lvl="1" algn="ctr">
              <a:lnSpc>
                <a:spcPct val="170000"/>
              </a:lnSpc>
            </a:pPr>
            <a:r>
              <a:rPr lang="ko-KR" altLang="en-US" sz="2800" b="1" i="1" dirty="0">
                <a:solidFill>
                  <a:srgbClr val="FF9933"/>
                </a:solidFill>
              </a:rPr>
              <a:t>적절한 균형점</a:t>
            </a:r>
            <a:r>
              <a:rPr lang="ko-KR" altLang="en-US" sz="2800" b="1" i="1" dirty="0">
                <a:solidFill>
                  <a:schemeClr val="bg1"/>
                </a:solidFill>
              </a:rPr>
              <a:t>을 찾아야함</a:t>
            </a:r>
            <a:r>
              <a:rPr lang="en-US" altLang="ko-KR" sz="2800" b="1" i="1" dirty="0">
                <a:solidFill>
                  <a:schemeClr val="bg1"/>
                </a:solidFill>
              </a:rPr>
              <a:t>”</a:t>
            </a:r>
          </a:p>
          <a:p>
            <a:endParaRPr lang="ko-KR" altLang="en-US" sz="2000" i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88FF14-2A15-4384-A1D8-927238F7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8847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평가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과적합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46306D-C771-4105-A3F8-080D3075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E002FC-C1D7-44C7-83CD-33267EEB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39" y="1734923"/>
            <a:ext cx="7639050" cy="4810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30BAD-250A-4135-9A56-BDB98A72A1C7}"/>
              </a:ext>
            </a:extLst>
          </p:cNvPr>
          <p:cNvSpPr txBox="1"/>
          <p:nvPr/>
        </p:nvSpPr>
        <p:spPr>
          <a:xfrm>
            <a:off x="5346343" y="5903511"/>
            <a:ext cx="3611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 강도</a:t>
            </a:r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횟수</a:t>
            </a:r>
            <a:r>
              <a:rPr lang="en-US" altLang="ko-KR" sz="16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604753-BBE2-4527-8DEA-321F77809F65}"/>
              </a:ext>
            </a:extLst>
          </p:cNvPr>
          <p:cNvSpPr txBox="1"/>
          <p:nvPr/>
        </p:nvSpPr>
        <p:spPr>
          <a:xfrm>
            <a:off x="2764896" y="3546765"/>
            <a:ext cx="430887" cy="16625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600" b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오분류율</a:t>
            </a:r>
            <a:endParaRPr lang="ko-KR" altLang="en-US" sz="16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886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5174701" y="3024809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Appendix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5255624" y="3501006"/>
            <a:ext cx="19952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5174701" y="3574404"/>
            <a:ext cx="212517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오늘의 실습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B20F12-CEF7-4E51-BD7A-8BE247A0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400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학습 가이드</a:t>
            </a:r>
            <a:endParaRPr lang="en-US" altLang="ko-K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F49FC80B-64C4-419C-9296-68384447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A090C4F1-EDFD-4CAD-A0AA-19D8622BB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680" y="1849145"/>
            <a:ext cx="8946216" cy="4331447"/>
          </a:xfrm>
        </p:spPr>
        <p:txBody>
          <a:bodyPr>
            <a:normAutofit fontScale="92500"/>
          </a:bodyPr>
          <a:lstStyle/>
          <a:p>
            <a:pPr marL="355600" indent="-355600">
              <a:buFont typeface="+mj-lt"/>
              <a:buAutoNum type="romanUcPeriod"/>
            </a:pPr>
            <a:r>
              <a:rPr lang="ko-KR" altLang="en-US" sz="2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머신러닝을</a:t>
            </a:r>
            <a:r>
              <a:rPr lang="ko-KR" altLang="en-US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공부하는 방법</a:t>
            </a:r>
            <a:endParaRPr lang="en-US" altLang="ko-KR" sz="2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2563" lvl="1" indent="168275">
              <a:lnSpc>
                <a:spcPct val="150000"/>
              </a:lnSpc>
              <a:buNone/>
              <a:tabLst>
                <a:tab pos="355600" algn="l"/>
              </a:tabLst>
            </a:pPr>
            <a:r>
              <a:rPr lang="ko-KR" altLang="en-US" sz="22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공부는 코드도 물론 중요하지만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원리와 이론을 알고 사용해야 의미가 있다고 생각합니다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코드는 </a:t>
            </a:r>
            <a:r>
              <a:rPr lang="ko-KR" altLang="en-US" sz="22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구글링해서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금방 돌릴 수 있어요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하지만 그 기법이 어떻게 돌아가는지 알고 자신의 데이터에 맞게 </a:t>
            </a:r>
            <a:r>
              <a:rPr lang="ko-KR" altLang="en-US" sz="22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하이퍼파라미터나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다양한 값들을 조정해줄 수 있는게 남들보다 </a:t>
            </a:r>
            <a:r>
              <a:rPr lang="ko-KR" altLang="en-US" sz="22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앞서나갈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수 있는 경쟁력이 될 것입니다 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2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2563" lvl="1" indent="168275">
              <a:lnSpc>
                <a:spcPct val="150000"/>
              </a:lnSpc>
              <a:buNone/>
              <a:tabLst>
                <a:tab pos="355600" algn="l"/>
              </a:tabLst>
            </a:pP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물론 코드도 돌려봐야 자기 것이 되겠죠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 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이론 공부 후에 코드를 돌려가면서 </a:t>
            </a:r>
            <a:r>
              <a:rPr lang="ko-KR" altLang="en-US" sz="22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하이퍼파라미터도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이것저것 해보고 많은 시간을 투자해서 두들겨본다면 머리속에 오래 남을 것이라고 생각합니다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095943-A423-46E6-AF35-2D1BE1034EF0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D9589-4C79-45E0-98DF-FDCBB327E10A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5DFB4B-0FC4-4425-ADB4-F0D5F0FCAE9D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19E54C-69D5-4240-9688-9974FA1B65B6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517988-D2CD-4723-BCC5-D1AB02147AD7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DF7BCB-FD61-497B-9A4D-25EDC1DEFE20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A7A064-4F01-43DE-A85F-FC63B3896D06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</p:spTree>
    <p:extLst>
      <p:ext uri="{BB962C8B-B14F-4D97-AF65-F5344CB8AC3E}">
        <p14:creationId xmlns:p14="http://schemas.microsoft.com/office/powerpoint/2010/main" val="162578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06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학습 가이드</a:t>
            </a:r>
            <a:endParaRPr lang="en-US" altLang="ko-KR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F49FC80B-64C4-419C-9296-68384447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D017EBCC-CBFD-44F6-B90B-2A271EC58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662" y="1700304"/>
            <a:ext cx="8946216" cy="5157696"/>
          </a:xfrm>
        </p:spPr>
        <p:txBody>
          <a:bodyPr>
            <a:normAutofit/>
          </a:bodyPr>
          <a:lstStyle/>
          <a:p>
            <a:pPr>
              <a:buFont typeface="+mj-lt"/>
              <a:buAutoNum type="romanUcPeriod" startAt="2"/>
            </a:pPr>
            <a:r>
              <a:rPr lang="ko-KR" altLang="en-US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앞으로의 발표에서 꼭 넣어야 하는 내용</a:t>
            </a:r>
            <a:endParaRPr lang="en-US" altLang="ko-KR" sz="2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sz="2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AutoNum type="arabicPeriod"/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모형의 학습 과정 알고리즘과 원리를 꼭 설명해주세요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914400" lvl="1" indent="-457200">
              <a:buAutoNum type="arabicPeriod"/>
            </a:pPr>
            <a:endParaRPr lang="en-US" altLang="ko-KR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AutoNum type="arabicPeriod"/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코드 작성에도 신경을 써주세요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예제를 선정한 후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</a:t>
            </a:r>
          </a:p>
          <a:p>
            <a:pPr marL="457200" lvl="1" indent="0">
              <a:buNone/>
            </a:pP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	</a:t>
            </a:r>
            <a:r>
              <a:rPr lang="ko-KR" altLang="en-US" sz="22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하이퍼파라미터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튜닝 과정을 꼭 담아주세요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lvl="1"/>
            <a:endParaRPr lang="en-US" altLang="ko-KR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3.   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모형의 특징과 주로 사용 되는 곳에 대한 내용도 조사하여 </a:t>
            </a:r>
            <a:endParaRPr lang="en-US" altLang="ko-KR" sz="2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발표해주세요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457200" lvl="1" indent="0">
              <a:buNone/>
            </a:pPr>
            <a:endParaRPr lang="en-US" altLang="ko-KR" sz="9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lvl="1" indent="0" algn="r">
              <a:buNone/>
            </a:pP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P.S : 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 내용은 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  <a:hlinkClick r:id="rId2"/>
              </a:rPr>
              <a:t>카페</a:t>
            </a:r>
            <a:r>
              <a:rPr lang="ko-KR" altLang="en-US" sz="1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에도 게시하였습니다 </a:t>
            </a:r>
            <a:r>
              <a:rPr lang="en-US" altLang="ko-KR" sz="1800" dirty="0"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1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4BC45-1CF9-45CC-B6E1-AF40909F7623}"/>
              </a:ext>
            </a:extLst>
          </p:cNvPr>
          <p:cNvSpPr txBox="1"/>
          <p:nvPr/>
        </p:nvSpPr>
        <p:spPr>
          <a:xfrm>
            <a:off x="2204185" y="5889161"/>
            <a:ext cx="10174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비타민의 무궁한 발전을 위하여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협조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부탁드립니당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^0^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CA601886-F4A1-49EB-8CE6-F7303C417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86" y="5726027"/>
            <a:ext cx="624799" cy="624799"/>
          </a:xfrm>
          <a:prstGeom prst="rect">
            <a:avLst/>
          </a:prstGeom>
        </p:spPr>
      </p:pic>
      <p:pic>
        <p:nvPicPr>
          <p:cNvPr id="16" name="그림 15" descr="시계이(가) 표시된 사진&#10;&#10;자동 생성된 설명">
            <a:extLst>
              <a:ext uri="{FF2B5EF4-FFF2-40B4-BE49-F238E27FC236}">
                <a16:creationId xmlns:a16="http://schemas.microsoft.com/office/drawing/2014/main" id="{4EDEBB55-2C22-48B4-84A9-3662B1290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46" y="5726027"/>
            <a:ext cx="624799" cy="6247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FEAC6C-3828-41F0-BE8E-9135B39F854A}"/>
              </a:ext>
            </a:extLst>
          </p:cNvPr>
          <p:cNvSpPr txBox="1"/>
          <p:nvPr/>
        </p:nvSpPr>
        <p:spPr>
          <a:xfrm>
            <a:off x="551987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머신러닝개요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90F40A-7067-457F-9F30-9035B1D31CED}"/>
              </a:ext>
            </a:extLst>
          </p:cNvPr>
          <p:cNvSpPr txBox="1"/>
          <p:nvPr/>
        </p:nvSpPr>
        <p:spPr>
          <a:xfrm>
            <a:off x="6686125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8AFFAB-1CF6-4CF6-9ABD-69EA8F2DA0F9}"/>
              </a:ext>
            </a:extLst>
          </p:cNvPr>
          <p:cNvSpPr txBox="1"/>
          <p:nvPr/>
        </p:nvSpPr>
        <p:spPr>
          <a:xfrm>
            <a:off x="7842118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09308C-79B9-4662-8E7E-7DE80C4EA78F}"/>
              </a:ext>
            </a:extLst>
          </p:cNvPr>
          <p:cNvSpPr/>
          <p:nvPr/>
        </p:nvSpPr>
        <p:spPr>
          <a:xfrm>
            <a:off x="11120328" y="595387"/>
            <a:ext cx="980715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63460B-8271-430D-BFA0-2EF1555D1B98}"/>
              </a:ext>
            </a:extLst>
          </p:cNvPr>
          <p:cNvSpPr txBox="1"/>
          <p:nvPr/>
        </p:nvSpPr>
        <p:spPr>
          <a:xfrm>
            <a:off x="8957761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데이터분할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3FFA8D-ACE7-4FDF-8E3F-E119CA324966}"/>
              </a:ext>
            </a:extLst>
          </p:cNvPr>
          <p:cNvSpPr txBox="1"/>
          <p:nvPr/>
        </p:nvSpPr>
        <p:spPr>
          <a:xfrm>
            <a:off x="9920128" y="241139"/>
            <a:ext cx="145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 err="1"/>
              <a:t>파라미터튜닝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3E3AF4-6805-4D99-AAB0-BA1D060475DF}"/>
              </a:ext>
            </a:extLst>
          </p:cNvPr>
          <p:cNvSpPr txBox="1"/>
          <p:nvPr/>
        </p:nvSpPr>
        <p:spPr>
          <a:xfrm>
            <a:off x="11078637" y="213431"/>
            <a:ext cx="114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모델 평가</a:t>
            </a:r>
          </a:p>
        </p:txBody>
      </p:sp>
    </p:spTree>
    <p:extLst>
      <p:ext uri="{BB962C8B-B14F-4D97-AF65-F5344CB8AC3E}">
        <p14:creationId xmlns:p14="http://schemas.microsoft.com/office/powerpoint/2010/main" val="37339786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앉아있는, 테이블, 노트북이(가) 표시된 사진&#10;&#10;자동 생성된 설명">
            <a:extLst>
              <a:ext uri="{FF2B5EF4-FFF2-40B4-BE49-F238E27FC236}">
                <a16:creationId xmlns:a16="http://schemas.microsoft.com/office/drawing/2014/main" id="{A6A4F199-E086-42BD-8F4A-349B3947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4"/>
          <a:stretch/>
        </p:blipFill>
        <p:spPr>
          <a:xfrm>
            <a:off x="0" y="0"/>
            <a:ext cx="12192000" cy="77643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DFA2CD-C2FE-48FC-ABDF-59678E0D9A6A}"/>
              </a:ext>
            </a:extLst>
          </p:cNvPr>
          <p:cNvSpPr/>
          <p:nvPr/>
        </p:nvSpPr>
        <p:spPr>
          <a:xfrm>
            <a:off x="-51352" y="0"/>
            <a:ext cx="1229470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E34E9-303D-4770-B4EF-E9B3CD165149}"/>
              </a:ext>
            </a:extLst>
          </p:cNvPr>
          <p:cNvSpPr txBox="1"/>
          <p:nvPr/>
        </p:nvSpPr>
        <p:spPr>
          <a:xfrm>
            <a:off x="3173475" y="3996799"/>
            <a:ext cx="58450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</a:t>
            </a:r>
            <a:r>
              <a:rPr lang="ko-KR" altLang="en-US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활용한 머신 러닝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D28B-F060-4B3F-9986-912476093B62}"/>
              </a:ext>
            </a:extLst>
          </p:cNvPr>
          <p:cNvSpPr txBox="1"/>
          <p:nvPr/>
        </p:nvSpPr>
        <p:spPr>
          <a:xfrm>
            <a:off x="4556185" y="4573085"/>
            <a:ext cx="439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알고리즘을 학습하기 전에 알아야할 기초개념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EF2BA-A966-450F-AA89-FB117151CC7D}"/>
              </a:ext>
            </a:extLst>
          </p:cNvPr>
          <p:cNvSpPr txBox="1"/>
          <p:nvPr/>
        </p:nvSpPr>
        <p:spPr>
          <a:xfrm>
            <a:off x="8022582" y="5050722"/>
            <a:ext cx="2278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2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 </a:t>
            </a:r>
            <a:r>
              <a:rPr lang="en-US" altLang="ko-KR" sz="22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endParaRPr lang="ko-KR" altLang="en-US" sz="22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중지, 표지판이(가) 표시된 사진&#10;&#10;자동 생성된 설명">
            <a:extLst>
              <a:ext uri="{FF2B5EF4-FFF2-40B4-BE49-F238E27FC236}">
                <a16:creationId xmlns:a16="http://schemas.microsoft.com/office/drawing/2014/main" id="{5692E60C-F679-4E2F-833A-1CF621F2B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30" y="1812706"/>
            <a:ext cx="2017740" cy="20177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ED9C1D-BAB9-416E-97F9-0A8CCDC2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11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7" y="986319"/>
            <a:ext cx="3241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용어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6B6FE199-AC66-4D40-A4ED-D74F3642EBF3}"/>
              </a:ext>
            </a:extLst>
          </p:cNvPr>
          <p:cNvSpPr txBox="1">
            <a:spLocks/>
          </p:cNvSpPr>
          <p:nvPr/>
        </p:nvSpPr>
        <p:spPr>
          <a:xfrm>
            <a:off x="11099800" y="6287408"/>
            <a:ext cx="992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85B637-FB07-4D91-A23C-80BDFC83D6E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5" name="내용 개체 틀 6">
            <a:extLst>
              <a:ext uri="{FF2B5EF4-FFF2-40B4-BE49-F238E27FC236}">
                <a16:creationId xmlns:a16="http://schemas.microsoft.com/office/drawing/2014/main" id="{FC0EEDF1-E027-4F2D-99E9-B6E08FB5B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64894"/>
            <a:ext cx="9172576" cy="3792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Ⅲ. Loss(Cost) function and Model Parameter</a:t>
            </a:r>
          </a:p>
          <a:p>
            <a:pPr marL="0" indent="0">
              <a:buNone/>
            </a:pPr>
            <a:endParaRPr lang="en-US" altLang="ko-KR" sz="2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</a:t>
            </a:r>
          </a:p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 marL="0" indent="0">
              <a:buNone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내용 개체 틀 6">
            <a:extLst>
              <a:ext uri="{FF2B5EF4-FFF2-40B4-BE49-F238E27FC236}">
                <a16:creationId xmlns:a16="http://schemas.microsoft.com/office/drawing/2014/main" id="{B9525A00-3682-4DAC-866F-39B6F7C636EA}"/>
              </a:ext>
            </a:extLst>
          </p:cNvPr>
          <p:cNvSpPr txBox="1">
            <a:spLocks/>
          </p:cNvSpPr>
          <p:nvPr/>
        </p:nvSpPr>
        <p:spPr>
          <a:xfrm>
            <a:off x="1533525" y="1854200"/>
            <a:ext cx="9172576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E952EC-85BD-4DB3-A5A8-FC39D81E06E3}"/>
              </a:ext>
            </a:extLst>
          </p:cNvPr>
          <p:cNvSpPr txBox="1"/>
          <p:nvPr/>
        </p:nvSpPr>
        <p:spPr>
          <a:xfrm>
            <a:off x="2039853" y="2690951"/>
            <a:ext cx="86186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08서울남산체 M" panose="02020603020101020101"/>
              </a:rPr>
              <a:t>손실</a:t>
            </a:r>
            <a:r>
              <a:rPr lang="en-US" altLang="ko-KR" dirty="0">
                <a:ea typeface="08서울남산체 M" panose="02020603020101020101"/>
              </a:rPr>
              <a:t> </a:t>
            </a:r>
            <a:r>
              <a:rPr lang="ko-KR" altLang="en-US" dirty="0">
                <a:ea typeface="08서울남산체 M" panose="02020603020101020101"/>
              </a:rPr>
              <a:t>함수 </a:t>
            </a:r>
            <a:r>
              <a:rPr lang="en-US" altLang="ko-KR" dirty="0">
                <a:ea typeface="08서울남산체 M" panose="02020603020101020101"/>
              </a:rPr>
              <a:t>(Loss function), </a:t>
            </a:r>
            <a:r>
              <a:rPr lang="ko-KR" altLang="en-US" dirty="0">
                <a:ea typeface="08서울남산체 M" panose="02020603020101020101"/>
              </a:rPr>
              <a:t>비용 함수</a:t>
            </a:r>
            <a:r>
              <a:rPr lang="en-US" altLang="ko-KR" dirty="0">
                <a:ea typeface="08서울남산체 M" panose="02020603020101020101"/>
              </a:rPr>
              <a:t> (Cost function), </a:t>
            </a:r>
            <a:r>
              <a:rPr lang="ko-KR" altLang="en-US" dirty="0">
                <a:ea typeface="08서울남산체 M" panose="02020603020101020101"/>
              </a:rPr>
              <a:t>오차 함수 </a:t>
            </a:r>
            <a:r>
              <a:rPr lang="en-US" altLang="ko-KR" dirty="0">
                <a:ea typeface="08서울남산체 M" panose="02020603020101020101"/>
              </a:rPr>
              <a:t>(Error function), </a:t>
            </a:r>
            <a:r>
              <a:rPr lang="ko-KR" altLang="en-US" dirty="0">
                <a:ea typeface="08서울남산체 M" panose="02020603020101020101"/>
              </a:rPr>
              <a:t>목적 함수 </a:t>
            </a:r>
            <a:r>
              <a:rPr lang="en-US" altLang="ko-KR" dirty="0">
                <a:ea typeface="08서울남산체 M" panose="02020603020101020101"/>
              </a:rPr>
              <a:t>(Objective function)  </a:t>
            </a:r>
            <a:r>
              <a:rPr lang="ko-KR" altLang="en-US" dirty="0">
                <a:ea typeface="08서울남산체 M" panose="02020603020101020101"/>
              </a:rPr>
              <a:t>다양한 이름을 가진다</a:t>
            </a:r>
            <a:r>
              <a:rPr lang="en-US" altLang="ko-KR" dirty="0">
                <a:ea typeface="08서울남산체 M" panose="02020603020101020101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08서울남산체 M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6E4AB53-0FFC-4262-9222-9D1776E839F8}"/>
              </a:ext>
            </a:extLst>
          </p:cNvPr>
          <p:cNvGrpSpPr/>
          <p:nvPr/>
        </p:nvGrpSpPr>
        <p:grpSpPr>
          <a:xfrm>
            <a:off x="1840134" y="2941763"/>
            <a:ext cx="9259666" cy="3266727"/>
            <a:chOff x="1840134" y="2941763"/>
            <a:chExt cx="9259666" cy="326672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0D91769-FC61-4DD3-8C53-DC40C2B94B81}"/>
                </a:ext>
              </a:extLst>
            </p:cNvPr>
            <p:cNvGrpSpPr/>
            <p:nvPr/>
          </p:nvGrpSpPr>
          <p:grpSpPr>
            <a:xfrm>
              <a:off x="1840134" y="2941763"/>
              <a:ext cx="9259666" cy="3266727"/>
              <a:chOff x="1370444" y="2580650"/>
              <a:chExt cx="9259666" cy="3266727"/>
            </a:xfrm>
          </p:grpSpPr>
          <p:pic>
            <p:nvPicPr>
              <p:cNvPr id="37" name="Picture 4" descr="C:\Users\wlstn\AppData\Local\Packages\VisionObjects.NeboforSamsung_1rjv6qr7skr92\TempState\.objects_copyPaste\24.png">
                <a:extLst>
                  <a:ext uri="{FF2B5EF4-FFF2-40B4-BE49-F238E27FC236}">
                    <a16:creationId xmlns:a16="http://schemas.microsoft.com/office/drawing/2014/main" id="{5ED8C475-8A00-4D1E-8E12-A54920CB84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3" t="24207" r="64033" b="22811"/>
              <a:stretch/>
            </p:blipFill>
            <p:spPr bwMode="auto">
              <a:xfrm>
                <a:off x="1370444" y="2580650"/>
                <a:ext cx="8385608" cy="3139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E50F9D87-6DAD-457D-9741-92AECBF1098A}"/>
                  </a:ext>
                </a:extLst>
              </p:cNvPr>
              <p:cNvCxnSpPr/>
              <p:nvPr/>
            </p:nvCxnSpPr>
            <p:spPr>
              <a:xfrm>
                <a:off x="3979167" y="4679576"/>
                <a:ext cx="91973" cy="528918"/>
              </a:xfrm>
              <a:prstGeom prst="straightConnector1">
                <a:avLst/>
              </a:prstGeom>
              <a:ln w="19050">
                <a:solidFill>
                  <a:srgbClr val="DDDFE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6F353B-A927-4D12-814B-F611C5BC64AB}"/>
                  </a:ext>
                </a:extLst>
              </p:cNvPr>
              <p:cNvSpPr txBox="1"/>
              <p:nvPr/>
            </p:nvSpPr>
            <p:spPr>
              <a:xfrm>
                <a:off x="3290047" y="5208494"/>
                <a:ext cx="17481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Loss function</a:t>
                </a:r>
                <a:endParaRPr lang="ko-KR" altLang="en-US" dirty="0"/>
              </a:p>
            </p:txBody>
          </p: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13B69C6A-FE78-43FE-A780-B2691EDD6CE7}"/>
                  </a:ext>
                </a:extLst>
              </p:cNvPr>
              <p:cNvCxnSpPr/>
              <p:nvPr/>
            </p:nvCxnSpPr>
            <p:spPr>
              <a:xfrm>
                <a:off x="6839552" y="4679576"/>
                <a:ext cx="91973" cy="528918"/>
              </a:xfrm>
              <a:prstGeom prst="straightConnector1">
                <a:avLst/>
              </a:prstGeom>
              <a:ln w="19050">
                <a:solidFill>
                  <a:srgbClr val="DDDFE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7610D7-38E8-461B-959E-65C12FC94A52}"/>
                  </a:ext>
                </a:extLst>
              </p:cNvPr>
              <p:cNvSpPr txBox="1"/>
              <p:nvPr/>
            </p:nvSpPr>
            <p:spPr>
              <a:xfrm>
                <a:off x="8881993" y="5094887"/>
                <a:ext cx="17481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Model Parameter</a:t>
                </a:r>
                <a:endParaRPr lang="ko-KR" altLang="en-US" dirty="0"/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31BB6BCC-FF32-431C-B095-7497F179A7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31185" y="3756026"/>
                <a:ext cx="640580" cy="394284"/>
              </a:xfrm>
              <a:prstGeom prst="straightConnector1">
                <a:avLst/>
              </a:prstGeom>
              <a:ln w="19050">
                <a:solidFill>
                  <a:srgbClr val="DDDFE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4B0FFA-CECD-4E78-90BE-FC949B2E74AA}"/>
                  </a:ext>
                </a:extLst>
              </p:cNvPr>
              <p:cNvSpPr txBox="1"/>
              <p:nvPr/>
            </p:nvSpPr>
            <p:spPr>
              <a:xfrm>
                <a:off x="7171765" y="3510455"/>
                <a:ext cx="1748117" cy="4079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dirty="0"/>
                  <a:t>Target</a:t>
                </a:r>
                <a:endParaRPr lang="ko-KR" altLang="en-US" dirty="0"/>
              </a:p>
            </p:txBody>
          </p:sp>
          <p:cxnSp>
            <p:nvCxnSpPr>
              <p:cNvPr id="46" name="연결선: 구부러짐 45">
                <a:extLst>
                  <a:ext uri="{FF2B5EF4-FFF2-40B4-BE49-F238E27FC236}">
                    <a16:creationId xmlns:a16="http://schemas.microsoft.com/office/drawing/2014/main" id="{DAD0E855-4CC1-4741-A525-7B2CE9E92ACA}"/>
                  </a:ext>
                </a:extLst>
              </p:cNvPr>
              <p:cNvCxnSpPr/>
              <p:nvPr/>
            </p:nvCxnSpPr>
            <p:spPr>
              <a:xfrm>
                <a:off x="7736541" y="4598894"/>
                <a:ext cx="1102659" cy="609600"/>
              </a:xfrm>
              <a:prstGeom prst="curvedConnector3">
                <a:avLst>
                  <a:gd name="adj1" fmla="val -4471"/>
                </a:avLst>
              </a:prstGeom>
              <a:ln w="19050">
                <a:solidFill>
                  <a:srgbClr val="DDDFE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0BCB09-1F7C-4E6C-A56E-CD203AD94D67}"/>
                  </a:ext>
                </a:extLst>
              </p:cNvPr>
              <p:cNvSpPr txBox="1"/>
              <p:nvPr/>
            </p:nvSpPr>
            <p:spPr>
              <a:xfrm>
                <a:off x="6382123" y="5201046"/>
                <a:ext cx="17481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Machine</a:t>
                </a:r>
              </a:p>
              <a:p>
                <a:r>
                  <a:rPr lang="en-US" altLang="ko-KR" dirty="0"/>
                  <a:t> model</a:t>
                </a:r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9182F2-E18F-4B2E-8F62-385C9016AD3A}"/>
                  </a:ext>
                </a:extLst>
              </p:cNvPr>
              <p:cNvSpPr txBox="1"/>
              <p:nvPr/>
            </p:nvSpPr>
            <p:spPr>
              <a:xfrm>
                <a:off x="4415767" y="3074452"/>
                <a:ext cx="1258892" cy="4079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ko-KR" dirty="0"/>
                  <a:t>Projection</a:t>
                </a:r>
                <a:endParaRPr lang="ko-KR" altLang="en-US" dirty="0"/>
              </a:p>
            </p:txBody>
          </p:sp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297CF01-F91A-4721-9273-2491FEC7A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0278" y="3830955"/>
              <a:ext cx="0" cy="536507"/>
            </a:xfrm>
            <a:prstGeom prst="straightConnector1">
              <a:avLst/>
            </a:prstGeom>
            <a:ln w="19050">
              <a:solidFill>
                <a:srgbClr val="DDDFE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199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머신러닝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DA7196-522F-4489-9334-D75DA790142E}"/>
              </a:ext>
            </a:extLst>
          </p:cNvPr>
          <p:cNvCxnSpPr>
            <a:cxnSpLocks/>
          </p:cNvCxnSpPr>
          <p:nvPr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092536-7D4B-4A2C-94AD-4BC938C5DB42}"/>
              </a:ext>
            </a:extLst>
          </p:cNvPr>
          <p:cNvSpPr txBox="1"/>
          <p:nvPr/>
        </p:nvSpPr>
        <p:spPr>
          <a:xfrm>
            <a:off x="5519878" y="231067"/>
            <a:ext cx="1458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머신러닝개요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F6FC5-7DA7-45EF-A563-B54ABB0D8744}"/>
              </a:ext>
            </a:extLst>
          </p:cNvPr>
          <p:cNvSpPr txBox="1"/>
          <p:nvPr/>
        </p:nvSpPr>
        <p:spPr>
          <a:xfrm>
            <a:off x="6852373" y="241139"/>
            <a:ext cx="12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데이터전처리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C5D9-C30C-49AC-90FC-9F20A66042D3}"/>
              </a:ext>
            </a:extLst>
          </p:cNvPr>
          <p:cNvSpPr txBox="1"/>
          <p:nvPr/>
        </p:nvSpPr>
        <p:spPr>
          <a:xfrm>
            <a:off x="8008366" y="241139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EDA/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7" y="986319"/>
            <a:ext cx="3241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용어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F0B0D-9EE0-4440-AC8F-C376756CC5E8}"/>
              </a:ext>
            </a:extLst>
          </p:cNvPr>
          <p:cNvSpPr/>
          <p:nvPr/>
        </p:nvSpPr>
        <p:spPr>
          <a:xfrm>
            <a:off x="5668019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0C62A-882F-4611-BA6E-F3F6E102FF66}"/>
              </a:ext>
            </a:extLst>
          </p:cNvPr>
          <p:cNvSpPr txBox="1"/>
          <p:nvPr/>
        </p:nvSpPr>
        <p:spPr>
          <a:xfrm>
            <a:off x="9093784" y="241139"/>
            <a:ext cx="107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데이터분할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5D117-6E94-4D8A-B88F-B81CB32CBD81}"/>
              </a:ext>
            </a:extLst>
          </p:cNvPr>
          <p:cNvSpPr txBox="1"/>
          <p:nvPr/>
        </p:nvSpPr>
        <p:spPr>
          <a:xfrm>
            <a:off x="10058333" y="241139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파라미터튜닝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55EED-9930-4AA9-AFA2-AF5E444DF6F9}"/>
              </a:ext>
            </a:extLst>
          </p:cNvPr>
          <p:cNvSpPr txBox="1"/>
          <p:nvPr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4B2433B-B005-4135-BE58-537FCBF7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F71D0206-D00C-4B6C-9A05-A4D5524C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17" y="3269570"/>
            <a:ext cx="6496424" cy="3200400"/>
          </a:xfrm>
          <a:prstGeom prst="rect">
            <a:avLst/>
          </a:prstGeom>
        </p:spPr>
      </p:pic>
      <p:sp>
        <p:nvSpPr>
          <p:cNvPr id="18" name="내용 개체 틀 6">
            <a:extLst>
              <a:ext uri="{FF2B5EF4-FFF2-40B4-BE49-F238E27FC236}">
                <a16:creationId xmlns:a16="http://schemas.microsoft.com/office/drawing/2014/main" id="{DC58CB86-CE4F-4108-82B4-79BB26628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64894"/>
            <a:ext cx="9172576" cy="3792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Ⅲ. Loss(Cost) function and Model Parameter</a:t>
            </a:r>
          </a:p>
          <a:p>
            <a:pPr marL="0" indent="0">
              <a:buNone/>
            </a:pPr>
            <a:endParaRPr lang="en-US" altLang="ko-KR" sz="2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028700" lvl="2" indent="-4572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Loss function</a:t>
            </a:r>
            <a:r>
              <a:rPr lang="ko-KR" altLang="en-US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종류</a:t>
            </a:r>
            <a:r>
              <a:rPr lang="en-US" altLang="ko-KR" sz="2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		</a:t>
            </a:r>
          </a:p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</a:t>
            </a:r>
          </a:p>
          <a:p>
            <a:pPr marL="0" indent="0">
              <a:buNone/>
            </a:pPr>
            <a:r>
              <a:rPr lang="en-US" altLang="ko-KR" sz="2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1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내용 개체 틀 6">
            <a:extLst>
              <a:ext uri="{FF2B5EF4-FFF2-40B4-BE49-F238E27FC236}">
                <a16:creationId xmlns:a16="http://schemas.microsoft.com/office/drawing/2014/main" id="{04E50792-8E68-4F46-9D4D-7FA252EDC8AC}"/>
              </a:ext>
            </a:extLst>
          </p:cNvPr>
          <p:cNvSpPr txBox="1">
            <a:spLocks/>
          </p:cNvSpPr>
          <p:nvPr/>
        </p:nvSpPr>
        <p:spPr>
          <a:xfrm>
            <a:off x="1533525" y="1854200"/>
            <a:ext cx="9172576" cy="380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A5FC76-1938-42A3-B1B9-342660189FC4}"/>
                  </a:ext>
                </a:extLst>
              </p:cNvPr>
              <p:cNvSpPr txBox="1"/>
              <p:nvPr/>
            </p:nvSpPr>
            <p:spPr>
              <a:xfrm>
                <a:off x="8510611" y="4326688"/>
                <a:ext cx="2779058" cy="632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E0A5FC76-1938-42A3-B1B9-342660189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611" y="4326688"/>
                <a:ext cx="2779058" cy="632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153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4291</Words>
  <Application>Microsoft Office PowerPoint</Application>
  <PresentationFormat>와이드스크린</PresentationFormat>
  <Paragraphs>1478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굴림</vt:lpstr>
      <vt:lpstr>Arial</vt:lpstr>
      <vt:lpstr>08서울남산체 M</vt:lpstr>
      <vt:lpstr>맑은 고딕</vt:lpstr>
      <vt:lpstr>배달의민족 도현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지은</dc:creator>
  <cp:lastModifiedBy>최 지은</cp:lastModifiedBy>
  <cp:revision>107</cp:revision>
  <dcterms:created xsi:type="dcterms:W3CDTF">2020-01-28T11:11:18Z</dcterms:created>
  <dcterms:modified xsi:type="dcterms:W3CDTF">2020-03-01T05:30:46Z</dcterms:modified>
</cp:coreProperties>
</file>